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4" r:id="rId17"/>
    <p:sldId id="281" r:id="rId18"/>
    <p:sldId id="270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7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5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28382-2481-4532-A86F-44E36B6EE51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7C6D1F-9656-43D5-960B-37E8D61B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D6F0E1-0AEB-97DC-9F82-358CB048188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"/>
            <a:ext cx="9144000" cy="129309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384C6A-2596-09DA-5B3C-98F342D1A680}"/>
              </a:ext>
            </a:extLst>
          </p:cNvPr>
          <p:cNvSpPr txBox="1">
            <a:spLocks/>
          </p:cNvSpPr>
          <p:nvPr userDrawn="1"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37613AE-9374-DBBC-CAA5-273325A1C8E3}"/>
              </a:ext>
            </a:extLst>
          </p:cNvPr>
          <p:cNvSpPr txBox="1">
            <a:spLocks/>
          </p:cNvSpPr>
          <p:nvPr userDrawn="1"/>
        </p:nvSpPr>
        <p:spPr>
          <a:xfrm>
            <a:off x="3743541" y="6587856"/>
            <a:ext cx="1662113" cy="1873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1CE23F-C89F-4E99-7942-82E1228FBD98}"/>
              </a:ext>
            </a:extLst>
          </p:cNvPr>
          <p:cNvSpPr txBox="1">
            <a:spLocks/>
          </p:cNvSpPr>
          <p:nvPr userDrawn="1"/>
        </p:nvSpPr>
        <p:spPr>
          <a:xfrm>
            <a:off x="3740946" y="165651"/>
            <a:ext cx="1662113" cy="1873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39509-1912-6C45-A2FF-F923A5AC7006}"/>
              </a:ext>
            </a:extLst>
          </p:cNvPr>
          <p:cNvCxnSpPr/>
          <p:nvPr userDrawn="1"/>
        </p:nvCxnSpPr>
        <p:spPr>
          <a:xfrm>
            <a:off x="0" y="6505027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5356B92-475C-647E-DD51-EE5D5B8477CB}"/>
              </a:ext>
            </a:extLst>
          </p:cNvPr>
          <p:cNvSpPr txBox="1">
            <a:spLocks/>
          </p:cNvSpPr>
          <p:nvPr userDrawn="1"/>
        </p:nvSpPr>
        <p:spPr>
          <a:xfrm>
            <a:off x="8647938" y="6583685"/>
            <a:ext cx="500634" cy="1878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3EBCE-FC94-4DEF-A252-A0B6E03095C2}" type="slidenum">
              <a:rPr kumimoji="0" lang="en-US" sz="825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5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wri.club/archives/date/2016/0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wri.club/archives/date/2016/0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E0505E-C8FD-1ED8-86B4-D98FF6E27A4E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Course Worksheets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D5B29-5702-0F83-D3BA-69F32500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83" y="1607420"/>
            <a:ext cx="4293658" cy="42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09878-63EC-42CB-5764-AA3D20FB0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29F8-E2B3-B7D6-5E38-2CA86C927FC2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948FA6-105B-7446-BCDA-5D348D075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57550"/>
              </p:ext>
            </p:extLst>
          </p:nvPr>
        </p:nvGraphicFramePr>
        <p:xfrm>
          <a:off x="29986" y="1290926"/>
          <a:ext cx="9114014" cy="5205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30">
                  <a:extLst>
                    <a:ext uri="{9D8B030D-6E8A-4147-A177-3AD203B41FA5}">
                      <a16:colId xmlns:a16="http://schemas.microsoft.com/office/drawing/2014/main" val="885465673"/>
                    </a:ext>
                  </a:extLst>
                </a:gridCol>
                <a:gridCol w="2169057">
                  <a:extLst>
                    <a:ext uri="{9D8B030D-6E8A-4147-A177-3AD203B41FA5}">
                      <a16:colId xmlns:a16="http://schemas.microsoft.com/office/drawing/2014/main" val="1921266414"/>
                    </a:ext>
                  </a:extLst>
                </a:gridCol>
                <a:gridCol w="2579437">
                  <a:extLst>
                    <a:ext uri="{9D8B030D-6E8A-4147-A177-3AD203B41FA5}">
                      <a16:colId xmlns:a16="http://schemas.microsoft.com/office/drawing/2014/main" val="2857116101"/>
                    </a:ext>
                  </a:extLst>
                </a:gridCol>
                <a:gridCol w="3041590">
                  <a:extLst>
                    <a:ext uri="{9D8B030D-6E8A-4147-A177-3AD203B41FA5}">
                      <a16:colId xmlns:a16="http://schemas.microsoft.com/office/drawing/2014/main" val="1071416002"/>
                    </a:ext>
                  </a:extLst>
                </a:gridCol>
              </a:tblGrid>
              <a:tr h="55826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/ Countermeasure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Performance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(MOP)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Effectiveness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(MOE)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12944"/>
                  </a:ext>
                </a:extLst>
              </a:tr>
              <a:tr h="4626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08923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9F069D-0BD6-BAC5-83C0-11F6229F8A2D}"/>
              </a:ext>
            </a:extLst>
          </p:cNvPr>
          <p:cNvCxnSpPr/>
          <p:nvPr/>
        </p:nvCxnSpPr>
        <p:spPr>
          <a:xfrm>
            <a:off x="9015759" y="2205148"/>
            <a:ext cx="0" cy="1901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162D974-15F9-82DA-BE86-C1F404CF3DCE}"/>
              </a:ext>
            </a:extLst>
          </p:cNvPr>
          <p:cNvSpPr txBox="1"/>
          <p:nvPr/>
        </p:nvSpPr>
        <p:spPr>
          <a:xfrm>
            <a:off x="47964" y="2020604"/>
            <a:ext cx="127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Lack of awareness /  apathy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FFF7B-E204-1995-5072-4678E21B5579}"/>
              </a:ext>
            </a:extLst>
          </p:cNvPr>
          <p:cNvSpPr txBox="1"/>
          <p:nvPr/>
        </p:nvSpPr>
        <p:spPr>
          <a:xfrm>
            <a:off x="1339533" y="1860996"/>
            <a:ext cx="212263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1. OPSEC training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addressing command critical information, vulnerabilities to critical information, and methods used to collect command critical information.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Completion date: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Five working days from date of approval.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Stragglers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 trained day of return to command.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Repeat annually (minimum)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2.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Update, Refresh, and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increase awareness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products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Posters –  Change out OPSEC posters. and increase number by ## %.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Repeat annually (minimum)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OPSEC POW notes –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 Repeat biannually (minimum)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Leadership engagements on OPSEC via all hands email and all hands events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. Repeat quarterly (Minimum)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3.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Publish disclosures in the Plan of the Day (POD) / Plan of the Week (POW)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*when applicable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3921-8870-D7FD-0C81-5350B8E42EE6}"/>
              </a:ext>
            </a:extLst>
          </p:cNvPr>
          <p:cNvSpPr txBox="1"/>
          <p:nvPr/>
        </p:nvSpPr>
        <p:spPr>
          <a:xfrm>
            <a:off x="3547818" y="1860996"/>
            <a:ext cx="256907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Deliver Dept. level F2F OPSEC training to all command members not actually on leave or TDY.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2.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All command members present at training sign muster sheet.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3.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Provide quiz w/80% correct response required.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4.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OPSEC Officer and Working Group members interview 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2 OPSEC Questions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2 command members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a day to gauge understanding.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Start date: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1 working day after training deadline.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Stop date: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2 weeks from start date.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5.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Change out OPSEC posters and increase number by ## %.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Completion date: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Two workings days after approval..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6.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POW Note in next iteration after approval.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7.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CO address command members on OPSEC via all hands email within 2 working days after approval.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CO addresses command members on OPSEC at next scheduled all hands call.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9B616-EF76-AAD0-3CB6-3940682CB8C2}"/>
              </a:ext>
            </a:extLst>
          </p:cNvPr>
          <p:cNvSpPr txBox="1"/>
          <p:nvPr/>
        </p:nvSpPr>
        <p:spPr>
          <a:xfrm>
            <a:off x="6098914" y="1857096"/>
            <a:ext cx="302711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Conduct Own-Force Monitoring, Open- Source Research (to include trash inspections / dumpster dives), and observations to determine if unauthorized disclosures of critical information or indicators are available in the PAI domain.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End of first week = weekly baseline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End of first month = monthly baseline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End of year = yearly baseline   </a:t>
            </a:r>
          </a:p>
        </p:txBody>
      </p:sp>
    </p:spTree>
    <p:extLst>
      <p:ext uri="{BB962C8B-B14F-4D97-AF65-F5344CB8AC3E}">
        <p14:creationId xmlns:p14="http://schemas.microsoft.com/office/powerpoint/2010/main" val="29249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067A7-01B6-3522-6705-D53E923FE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9076-6132-17A3-F4FA-658B3F8EBB67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17428D-64A4-697C-DEB7-F137E61E0CDC}"/>
              </a:ext>
            </a:extLst>
          </p:cNvPr>
          <p:cNvGraphicFramePr>
            <a:graphicFrameLocks noGrp="1"/>
          </p:cNvGraphicFramePr>
          <p:nvPr/>
        </p:nvGraphicFramePr>
        <p:xfrm>
          <a:off x="14992" y="1296824"/>
          <a:ext cx="9143999" cy="520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86">
                  <a:extLst>
                    <a:ext uri="{9D8B030D-6E8A-4147-A177-3AD203B41FA5}">
                      <a16:colId xmlns:a16="http://schemas.microsoft.com/office/drawing/2014/main" val="885465673"/>
                    </a:ext>
                  </a:extLst>
                </a:gridCol>
                <a:gridCol w="2176193">
                  <a:extLst>
                    <a:ext uri="{9D8B030D-6E8A-4147-A177-3AD203B41FA5}">
                      <a16:colId xmlns:a16="http://schemas.microsoft.com/office/drawing/2014/main" val="1921266414"/>
                    </a:ext>
                  </a:extLst>
                </a:gridCol>
                <a:gridCol w="2587923">
                  <a:extLst>
                    <a:ext uri="{9D8B030D-6E8A-4147-A177-3AD203B41FA5}">
                      <a16:colId xmlns:a16="http://schemas.microsoft.com/office/drawing/2014/main" val="2857116101"/>
                    </a:ext>
                  </a:extLst>
                </a:gridCol>
                <a:gridCol w="3051597">
                  <a:extLst>
                    <a:ext uri="{9D8B030D-6E8A-4147-A177-3AD203B41FA5}">
                      <a16:colId xmlns:a16="http://schemas.microsoft.com/office/drawing/2014/main" val="1071416002"/>
                    </a:ext>
                  </a:extLst>
                </a:gridCol>
              </a:tblGrid>
              <a:tr h="6026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/ Countermeasure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Performance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(MOP)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Effectiveness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(MOE)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12944"/>
                  </a:ext>
                </a:extLst>
              </a:tr>
              <a:tr h="4600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08923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03466F-2CFC-7B31-44CC-9C6C8CC5CCC5}"/>
              </a:ext>
            </a:extLst>
          </p:cNvPr>
          <p:cNvCxnSpPr/>
          <p:nvPr/>
        </p:nvCxnSpPr>
        <p:spPr>
          <a:xfrm>
            <a:off x="9000765" y="2209048"/>
            <a:ext cx="0" cy="1901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47F7D4-C839-AF2D-0117-C53DA4885614}"/>
              </a:ext>
            </a:extLst>
          </p:cNvPr>
          <p:cNvSpPr txBox="1"/>
          <p:nvPr/>
        </p:nvSpPr>
        <p:spPr>
          <a:xfrm>
            <a:off x="35560" y="2030965"/>
            <a:ext cx="127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Unsecure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comms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3CB34-766E-F276-825E-834AE804B567}"/>
              </a:ext>
            </a:extLst>
          </p:cNvPr>
          <p:cNvSpPr txBox="1"/>
          <p:nvPr/>
        </p:nvSpPr>
        <p:spPr>
          <a:xfrm>
            <a:off x="1348890" y="2021127"/>
            <a:ext cx="2122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</a:t>
            </a:r>
            <a:r>
              <a:rPr lang="en-US" sz="1100" dirty="0">
                <a:solidFill>
                  <a:srgbClr val="000082"/>
                </a:solidFill>
              </a:rPr>
              <a:t> </a:t>
            </a:r>
            <a:r>
              <a:rPr lang="en-US" sz="1100" b="1" dirty="0">
                <a:solidFill>
                  <a:srgbClr val="000082"/>
                </a:solidFill>
              </a:rPr>
              <a:t>(Primary) </a:t>
            </a:r>
            <a:r>
              <a:rPr lang="en-US" sz="1100" dirty="0">
                <a:solidFill>
                  <a:srgbClr val="000082"/>
                </a:solidFill>
              </a:rPr>
              <a:t>Use secure voice communications or Encrypt all NIPR email communications containing command critical information.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2. (Secondary) </a:t>
            </a:r>
            <a:r>
              <a:rPr lang="en-US" sz="1100" dirty="0">
                <a:solidFill>
                  <a:srgbClr val="000082"/>
                </a:solidFill>
              </a:rPr>
              <a:t>If or when the ability to use secure communications or encrypt NIPR emails is not possible, elevate to SIPR or above. </a:t>
            </a:r>
          </a:p>
          <a:p>
            <a:pPr lvl="0">
              <a:defRPr/>
            </a:pPr>
            <a:endParaRPr lang="en-US" sz="1100" b="1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3. (Tertiary) </a:t>
            </a:r>
            <a:r>
              <a:rPr lang="en-US" sz="1100" dirty="0">
                <a:solidFill>
                  <a:srgbClr val="000082"/>
                </a:solidFill>
              </a:rPr>
              <a:t>When secure means are not possible, establish code words or phrases. </a:t>
            </a:r>
          </a:p>
          <a:p>
            <a:pPr marL="171450" lvl="0">
              <a:buFont typeface="Arial" panose="020B0604020202020204" pitchFamily="34" charset="0"/>
              <a:buChar char="•"/>
              <a:tabLst>
                <a:tab pos="282575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	</a:t>
            </a:r>
            <a:r>
              <a:rPr lang="en-US" sz="1100" dirty="0">
                <a:solidFill>
                  <a:srgbClr val="000082"/>
                </a:solidFill>
              </a:rPr>
              <a:t>Code words and phrases must be planned long before execution and changed on a regular basis. </a:t>
            </a:r>
          </a:p>
          <a:p>
            <a:pPr marL="171450" lvl="0">
              <a:buFont typeface="Arial" panose="020B0604020202020204" pitchFamily="34" charset="0"/>
              <a:buChar char="•"/>
              <a:tabLst>
                <a:tab pos="282575" algn="l"/>
              </a:tabLst>
              <a:defRPr/>
            </a:pPr>
            <a:r>
              <a:rPr lang="en-US" sz="1100" dirty="0">
                <a:solidFill>
                  <a:srgbClr val="000082"/>
                </a:solidFill>
              </a:rPr>
              <a:t> 	Develop authentication measure.</a:t>
            </a:r>
          </a:p>
          <a:p>
            <a:pPr marL="171450" lvl="0">
              <a:buFont typeface="Arial" panose="020B0604020202020204" pitchFamily="34" charset="0"/>
              <a:buChar char="•"/>
              <a:tabLst>
                <a:tab pos="282575" algn="l"/>
              </a:tabLst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marL="171450" lvl="0">
              <a:buFont typeface="Arial" panose="020B0604020202020204" pitchFamily="34" charset="0"/>
              <a:buChar char="•"/>
              <a:tabLst>
                <a:tab pos="282575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* Implement as Standard Operating Procedure. (SOP)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92C1D-BF26-8CFB-7669-1BDEFE86AD2D}"/>
              </a:ext>
            </a:extLst>
          </p:cNvPr>
          <p:cNvSpPr txBox="1"/>
          <p:nvPr/>
        </p:nvSpPr>
        <p:spPr>
          <a:xfrm>
            <a:off x="3530683" y="2021127"/>
            <a:ext cx="2569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 </a:t>
            </a:r>
            <a:r>
              <a:rPr lang="en-US" sz="1100" dirty="0">
                <a:solidFill>
                  <a:srgbClr val="000082"/>
                </a:solidFill>
              </a:rPr>
              <a:t>Deliver Dept. level F2F OPSEC training on the importance of encryption on NIPR or elevating to higher venue (i.e. SIPR / JWCS) Do not use commercial applications such as “WhatsApp” or “Signal” or use unsecure voice to pass critical information to all command members.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2. </a:t>
            </a:r>
            <a:r>
              <a:rPr lang="en-US" sz="1100" dirty="0">
                <a:solidFill>
                  <a:srgbClr val="000082"/>
                </a:solidFill>
              </a:rPr>
              <a:t>All command members present at training sign muster sheet.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3.</a:t>
            </a:r>
            <a:r>
              <a:rPr lang="en-US" sz="1100" dirty="0">
                <a:solidFill>
                  <a:srgbClr val="000082"/>
                </a:solidFill>
              </a:rPr>
              <a:t> </a:t>
            </a:r>
            <a:r>
              <a:rPr lang="en-US" sz="1100" b="1" dirty="0">
                <a:solidFill>
                  <a:srgbClr val="000082"/>
                </a:solidFill>
              </a:rPr>
              <a:t>Completion date: </a:t>
            </a:r>
            <a:r>
              <a:rPr lang="en-US" sz="1100" dirty="0">
                <a:solidFill>
                  <a:srgbClr val="000082"/>
                </a:solidFill>
              </a:rPr>
              <a:t>Five working days from date of approval.  </a:t>
            </a:r>
            <a:r>
              <a:rPr lang="en-US" sz="1100" b="1" dirty="0">
                <a:solidFill>
                  <a:srgbClr val="000082"/>
                </a:solidFill>
              </a:rPr>
              <a:t>Stragglers</a:t>
            </a:r>
            <a:r>
              <a:rPr lang="en-US" sz="1100" dirty="0">
                <a:solidFill>
                  <a:srgbClr val="000082"/>
                </a:solidFill>
              </a:rPr>
              <a:t> trained day of return to command.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4.</a:t>
            </a:r>
            <a:r>
              <a:rPr lang="en-US" sz="1100" dirty="0">
                <a:solidFill>
                  <a:srgbClr val="000082"/>
                </a:solidFill>
              </a:rPr>
              <a:t> Exercise measure </a:t>
            </a:r>
            <a:r>
              <a:rPr lang="en-US" sz="1100" b="1" dirty="0">
                <a:solidFill>
                  <a:srgbClr val="000082"/>
                </a:solidFill>
              </a:rPr>
              <a:t>“3” </a:t>
            </a:r>
            <a:r>
              <a:rPr lang="en-US" sz="1100" dirty="0">
                <a:solidFill>
                  <a:srgbClr val="000082"/>
                </a:solidFill>
              </a:rPr>
              <a:t>procedures at least a month prior to execution.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6A27E-0D04-E44B-1F6E-345B2E31B0DE}"/>
              </a:ext>
            </a:extLst>
          </p:cNvPr>
          <p:cNvSpPr txBox="1"/>
          <p:nvPr/>
        </p:nvSpPr>
        <p:spPr>
          <a:xfrm>
            <a:off x="6081330" y="2015229"/>
            <a:ext cx="302711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Conduct Own Force Monitoring, Open- Source Research (to include trash inspections / dumpster dives), and observations to determine if unauthorized disclosures of critical information or indicators are available in the PAI domain.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End of first week = weekly baseline</a:t>
            </a: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End of first month = monthly baseline</a:t>
            </a: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End of year = yearly baseline </a:t>
            </a:r>
            <a:endParaRPr lang="en-US" sz="1100" dirty="0">
              <a:solidFill>
                <a:srgbClr val="00008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2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6F0C4-3CED-B9A9-98B8-4B7601FB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F82A-4C08-829D-DBE2-5BB4A3657772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D1EAF9-3A77-107B-710A-A33F79E20DA2}"/>
              </a:ext>
            </a:extLst>
          </p:cNvPr>
          <p:cNvGraphicFramePr>
            <a:graphicFrameLocks noGrp="1"/>
          </p:cNvGraphicFramePr>
          <p:nvPr/>
        </p:nvGraphicFramePr>
        <p:xfrm>
          <a:off x="14992" y="1304143"/>
          <a:ext cx="9143999" cy="519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86">
                  <a:extLst>
                    <a:ext uri="{9D8B030D-6E8A-4147-A177-3AD203B41FA5}">
                      <a16:colId xmlns:a16="http://schemas.microsoft.com/office/drawing/2014/main" val="885465673"/>
                    </a:ext>
                  </a:extLst>
                </a:gridCol>
                <a:gridCol w="2176193">
                  <a:extLst>
                    <a:ext uri="{9D8B030D-6E8A-4147-A177-3AD203B41FA5}">
                      <a16:colId xmlns:a16="http://schemas.microsoft.com/office/drawing/2014/main" val="1921266414"/>
                    </a:ext>
                  </a:extLst>
                </a:gridCol>
                <a:gridCol w="2587923">
                  <a:extLst>
                    <a:ext uri="{9D8B030D-6E8A-4147-A177-3AD203B41FA5}">
                      <a16:colId xmlns:a16="http://schemas.microsoft.com/office/drawing/2014/main" val="2857116101"/>
                    </a:ext>
                  </a:extLst>
                </a:gridCol>
                <a:gridCol w="3051597">
                  <a:extLst>
                    <a:ext uri="{9D8B030D-6E8A-4147-A177-3AD203B41FA5}">
                      <a16:colId xmlns:a16="http://schemas.microsoft.com/office/drawing/2014/main" val="1071416002"/>
                    </a:ext>
                  </a:extLst>
                </a:gridCol>
              </a:tblGrid>
              <a:tr h="58343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/ Countermeasure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Performance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(MOP)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Effectiveness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(MOE)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12944"/>
                  </a:ext>
                </a:extLst>
              </a:tr>
              <a:tr h="46124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08923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5BCD57-B4DC-0AFE-0769-D8C5F09E5DDB}"/>
              </a:ext>
            </a:extLst>
          </p:cNvPr>
          <p:cNvCxnSpPr/>
          <p:nvPr/>
        </p:nvCxnSpPr>
        <p:spPr>
          <a:xfrm>
            <a:off x="9000765" y="2209048"/>
            <a:ext cx="0" cy="1901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94930BC-3BAD-63A0-7FC9-8F8EEA4065D5}"/>
              </a:ext>
            </a:extLst>
          </p:cNvPr>
          <p:cNvSpPr txBox="1"/>
          <p:nvPr/>
        </p:nvSpPr>
        <p:spPr>
          <a:xfrm>
            <a:off x="35558" y="2031440"/>
            <a:ext cx="12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 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163DE-B46F-43DF-3630-2332881869FC}"/>
              </a:ext>
            </a:extLst>
          </p:cNvPr>
          <p:cNvSpPr txBox="1"/>
          <p:nvPr/>
        </p:nvSpPr>
        <p:spPr>
          <a:xfrm>
            <a:off x="1348890" y="2021127"/>
            <a:ext cx="21226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</a:t>
            </a:r>
            <a:r>
              <a:rPr lang="en-US" sz="1100" dirty="0">
                <a:solidFill>
                  <a:srgbClr val="000082"/>
                </a:solidFill>
              </a:rPr>
              <a:t> OPSEC training on Command Critical Information &amp; responsibilities for official use and personal use of social media and commercial Apps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2. </a:t>
            </a:r>
            <a:r>
              <a:rPr lang="en-US" sz="1100" dirty="0">
                <a:solidFill>
                  <a:srgbClr val="000082"/>
                </a:solidFill>
              </a:rPr>
              <a:t>Establish pre-release review process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3. </a:t>
            </a:r>
            <a:r>
              <a:rPr lang="en-US" sz="1100" dirty="0">
                <a:solidFill>
                  <a:srgbClr val="000082"/>
                </a:solidFill>
              </a:rPr>
              <a:t>Per SECNAVINST 3070.2A, incorporate web / social media policy into local OPSEC instruction if not already stand-alone policy.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* Implement as Standard Operating Procedure. (SOP)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5306A-55E2-A3DA-9B29-6493779427C0}"/>
              </a:ext>
            </a:extLst>
          </p:cNvPr>
          <p:cNvSpPr txBox="1"/>
          <p:nvPr/>
        </p:nvSpPr>
        <p:spPr>
          <a:xfrm>
            <a:off x="3562808" y="2021127"/>
            <a:ext cx="25690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 </a:t>
            </a:r>
            <a:r>
              <a:rPr lang="en-US" sz="1100" dirty="0">
                <a:solidFill>
                  <a:srgbClr val="000082"/>
                </a:solidFill>
              </a:rPr>
              <a:t>Deliver Dept. level F2F OPSEC training on the handling of Command Critical Information to all command members not actually on leave or TDY.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2. </a:t>
            </a:r>
            <a:r>
              <a:rPr lang="en-US" sz="1100" dirty="0">
                <a:solidFill>
                  <a:srgbClr val="000082"/>
                </a:solidFill>
              </a:rPr>
              <a:t>All command members present at training sign muster sheet.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3. </a:t>
            </a:r>
            <a:r>
              <a:rPr lang="en-US" sz="1100" dirty="0">
                <a:solidFill>
                  <a:srgbClr val="000082"/>
                </a:solidFill>
              </a:rPr>
              <a:t>Provide quiz w/80% correct response required.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4.</a:t>
            </a:r>
            <a:r>
              <a:rPr lang="en-US" sz="1100" dirty="0">
                <a:solidFill>
                  <a:srgbClr val="000082"/>
                </a:solidFill>
              </a:rPr>
              <a:t> </a:t>
            </a:r>
            <a:r>
              <a:rPr lang="en-US" sz="1100" b="1" dirty="0">
                <a:solidFill>
                  <a:srgbClr val="000082"/>
                </a:solidFill>
              </a:rPr>
              <a:t>Completion date: </a:t>
            </a:r>
            <a:r>
              <a:rPr lang="en-US" sz="1100" dirty="0">
                <a:solidFill>
                  <a:srgbClr val="000082"/>
                </a:solidFill>
              </a:rPr>
              <a:t>Five working days from date of approval.  </a:t>
            </a:r>
            <a:r>
              <a:rPr lang="en-US" sz="1100" b="1" dirty="0">
                <a:solidFill>
                  <a:srgbClr val="000082"/>
                </a:solidFill>
              </a:rPr>
              <a:t>Stragglers</a:t>
            </a:r>
            <a:r>
              <a:rPr lang="en-US" sz="1100" dirty="0">
                <a:solidFill>
                  <a:srgbClr val="000082"/>
                </a:solidFill>
              </a:rPr>
              <a:t> trained day of return to command.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EC15C-CEA6-D463-BAE2-41FD9275DDC2}"/>
              </a:ext>
            </a:extLst>
          </p:cNvPr>
          <p:cNvSpPr txBox="1"/>
          <p:nvPr/>
        </p:nvSpPr>
        <p:spPr>
          <a:xfrm>
            <a:off x="6131881" y="2021127"/>
            <a:ext cx="302711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Conduct Own Force Monitoring, Open- Source Research (to include trash inspections / dumpster dives), and observations to determine if unauthorized disclosures of critical information or indicators are available in the PAI domain.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End of first week = weekly baseline</a:t>
            </a: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End of first month = monthly baseline</a:t>
            </a: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End of year = yearly baseline </a:t>
            </a:r>
            <a:endParaRPr lang="en-US" sz="1100" dirty="0">
              <a:solidFill>
                <a:srgbClr val="00008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9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85A3-3DC4-3F0C-A27A-416D3B20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323-A7D1-6C2D-809D-0FB4C8FC4320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31353E-91FE-05F8-645A-84AE248F3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58184"/>
              </p:ext>
            </p:extLst>
          </p:nvPr>
        </p:nvGraphicFramePr>
        <p:xfrm>
          <a:off x="14992" y="1296823"/>
          <a:ext cx="9143999" cy="522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86">
                  <a:extLst>
                    <a:ext uri="{9D8B030D-6E8A-4147-A177-3AD203B41FA5}">
                      <a16:colId xmlns:a16="http://schemas.microsoft.com/office/drawing/2014/main" val="885465673"/>
                    </a:ext>
                  </a:extLst>
                </a:gridCol>
                <a:gridCol w="2176193">
                  <a:extLst>
                    <a:ext uri="{9D8B030D-6E8A-4147-A177-3AD203B41FA5}">
                      <a16:colId xmlns:a16="http://schemas.microsoft.com/office/drawing/2014/main" val="1921266414"/>
                    </a:ext>
                  </a:extLst>
                </a:gridCol>
                <a:gridCol w="2587923">
                  <a:extLst>
                    <a:ext uri="{9D8B030D-6E8A-4147-A177-3AD203B41FA5}">
                      <a16:colId xmlns:a16="http://schemas.microsoft.com/office/drawing/2014/main" val="2857116101"/>
                    </a:ext>
                  </a:extLst>
                </a:gridCol>
                <a:gridCol w="3051597">
                  <a:extLst>
                    <a:ext uri="{9D8B030D-6E8A-4147-A177-3AD203B41FA5}">
                      <a16:colId xmlns:a16="http://schemas.microsoft.com/office/drawing/2014/main" val="1071416002"/>
                    </a:ext>
                  </a:extLst>
                </a:gridCol>
              </a:tblGrid>
              <a:tr h="560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/ Countermeasure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Performance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(MOP)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Effectiveness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(MOE)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12944"/>
                  </a:ext>
                </a:extLst>
              </a:tr>
              <a:tr h="46429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08923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D33C5C-6D3F-625A-1382-1E8EFA56E31A}"/>
              </a:ext>
            </a:extLst>
          </p:cNvPr>
          <p:cNvCxnSpPr/>
          <p:nvPr/>
        </p:nvCxnSpPr>
        <p:spPr>
          <a:xfrm>
            <a:off x="9000765" y="2209048"/>
            <a:ext cx="0" cy="1901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70F11E-2B4F-F55B-9EA2-14FE41C03EE7}"/>
              </a:ext>
            </a:extLst>
          </p:cNvPr>
          <p:cNvSpPr txBox="1"/>
          <p:nvPr/>
        </p:nvSpPr>
        <p:spPr>
          <a:xfrm>
            <a:off x="35558" y="2016451"/>
            <a:ext cx="1297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Busy QD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0DE01-EAD8-9C47-5FED-813598146FF2}"/>
              </a:ext>
            </a:extLst>
          </p:cNvPr>
          <p:cNvSpPr txBox="1"/>
          <p:nvPr/>
        </p:nvSpPr>
        <p:spPr>
          <a:xfrm>
            <a:off x="1348890" y="2021127"/>
            <a:ext cx="21226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 </a:t>
            </a:r>
            <a:r>
              <a:rPr lang="en-US" sz="1100" dirty="0">
                <a:solidFill>
                  <a:srgbClr val="000082"/>
                </a:solidFill>
              </a:rPr>
              <a:t>Increase QD manning to two people</a:t>
            </a:r>
          </a:p>
          <a:p>
            <a:pPr lvl="0">
              <a:defRPr/>
            </a:pPr>
            <a:endParaRPr lang="en-US" sz="1100" b="1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* Implement as Standard Operating Procedure. (SOP)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29EED-314A-ED77-1596-0A86A3A5E3E2}"/>
              </a:ext>
            </a:extLst>
          </p:cNvPr>
          <p:cNvSpPr txBox="1"/>
          <p:nvPr/>
        </p:nvSpPr>
        <p:spPr>
          <a:xfrm>
            <a:off x="3562808" y="2021127"/>
            <a:ext cx="256907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 </a:t>
            </a:r>
            <a:r>
              <a:rPr lang="en-US" sz="1100" dirty="0">
                <a:solidFill>
                  <a:srgbClr val="000082"/>
                </a:solidFill>
              </a:rPr>
              <a:t>Immediately train and qualify more QD watch standers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2. </a:t>
            </a:r>
            <a:r>
              <a:rPr lang="en-US" sz="1100" dirty="0">
                <a:solidFill>
                  <a:srgbClr val="000082"/>
                </a:solidFill>
              </a:rPr>
              <a:t>Increase # watch standers on the QD        (1 qualified watch stander &amp; 1 under instruction watch stander)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3. </a:t>
            </a:r>
            <a:r>
              <a:rPr lang="en-US" sz="1100" dirty="0">
                <a:solidFill>
                  <a:srgbClr val="000082"/>
                </a:solidFill>
              </a:rPr>
              <a:t>All under instruction watch standers will stand 2 UI watches prior to qualification 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4. </a:t>
            </a:r>
            <a:r>
              <a:rPr lang="en-US" sz="1100" dirty="0">
                <a:solidFill>
                  <a:srgbClr val="000082"/>
                </a:solidFill>
              </a:rPr>
              <a:t>Watch bill coordinator add extra person to QD watch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00B67-4E70-6C0F-7C0B-8294A258BFD7}"/>
              </a:ext>
            </a:extLst>
          </p:cNvPr>
          <p:cNvSpPr txBox="1"/>
          <p:nvPr/>
        </p:nvSpPr>
        <p:spPr>
          <a:xfrm>
            <a:off x="6131881" y="2021127"/>
            <a:ext cx="3027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 </a:t>
            </a:r>
            <a:r>
              <a:rPr lang="en-US" sz="1100" dirty="0">
                <a:solidFill>
                  <a:srgbClr val="000082"/>
                </a:solidFill>
              </a:rPr>
              <a:t>Building entrance more closely monitored / managed reducing potential of unauthorized access</a:t>
            </a:r>
          </a:p>
          <a:p>
            <a:pPr lvl="0" algn="ctr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* Random penetration testing will provide evidence of success / failure</a:t>
            </a:r>
          </a:p>
        </p:txBody>
      </p:sp>
    </p:spTree>
    <p:extLst>
      <p:ext uri="{BB962C8B-B14F-4D97-AF65-F5344CB8AC3E}">
        <p14:creationId xmlns:p14="http://schemas.microsoft.com/office/powerpoint/2010/main" val="20316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1ACC9-B283-4F4F-EB20-6542AFE87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54BF-6CA4-93C6-0097-DF02E94BE02E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80901C-4F00-C71B-F148-AA6BCEF6B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74268"/>
              </p:ext>
            </p:extLst>
          </p:nvPr>
        </p:nvGraphicFramePr>
        <p:xfrm>
          <a:off x="35557" y="1290926"/>
          <a:ext cx="9072886" cy="520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56">
                  <a:extLst>
                    <a:ext uri="{9D8B030D-6E8A-4147-A177-3AD203B41FA5}">
                      <a16:colId xmlns:a16="http://schemas.microsoft.com/office/drawing/2014/main" val="885465673"/>
                    </a:ext>
                  </a:extLst>
                </a:gridCol>
                <a:gridCol w="2159269">
                  <a:extLst>
                    <a:ext uri="{9D8B030D-6E8A-4147-A177-3AD203B41FA5}">
                      <a16:colId xmlns:a16="http://schemas.microsoft.com/office/drawing/2014/main" val="1921266414"/>
                    </a:ext>
                  </a:extLst>
                </a:gridCol>
                <a:gridCol w="2567797">
                  <a:extLst>
                    <a:ext uri="{9D8B030D-6E8A-4147-A177-3AD203B41FA5}">
                      <a16:colId xmlns:a16="http://schemas.microsoft.com/office/drawing/2014/main" val="2857116101"/>
                    </a:ext>
                  </a:extLst>
                </a:gridCol>
                <a:gridCol w="3027864">
                  <a:extLst>
                    <a:ext uri="{9D8B030D-6E8A-4147-A177-3AD203B41FA5}">
                      <a16:colId xmlns:a16="http://schemas.microsoft.com/office/drawing/2014/main" val="1071416002"/>
                    </a:ext>
                  </a:extLst>
                </a:gridCol>
              </a:tblGrid>
              <a:tr h="5900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/ Countermeasure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Performance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(MOP)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Effectiveness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(MOE)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12944"/>
                  </a:ext>
                </a:extLst>
              </a:tr>
              <a:tr h="4619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08923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534FF-15C9-512E-F3AA-75243B29C3AE}"/>
              </a:ext>
            </a:extLst>
          </p:cNvPr>
          <p:cNvCxnSpPr/>
          <p:nvPr/>
        </p:nvCxnSpPr>
        <p:spPr>
          <a:xfrm>
            <a:off x="9000765" y="2209048"/>
            <a:ext cx="0" cy="1901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F23DD2-95F9-B710-BC87-4FD58614EB3E}"/>
              </a:ext>
            </a:extLst>
          </p:cNvPr>
          <p:cNvSpPr txBox="1"/>
          <p:nvPr/>
        </p:nvSpPr>
        <p:spPr>
          <a:xfrm>
            <a:off x="35558" y="2031441"/>
            <a:ext cx="12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Predictable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n-ea"/>
                <a:cs typeface="+mn-cs"/>
              </a:rPr>
              <a:t>patterns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91637-8BBE-0DB6-E4A0-7878EE843DDB}"/>
              </a:ext>
            </a:extLst>
          </p:cNvPr>
          <p:cNvSpPr txBox="1"/>
          <p:nvPr/>
        </p:nvSpPr>
        <p:spPr>
          <a:xfrm>
            <a:off x="1348890" y="2021127"/>
            <a:ext cx="212263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1. </a:t>
            </a:r>
            <a:r>
              <a:rPr lang="en-US" sz="1100" dirty="0">
                <a:solidFill>
                  <a:srgbClr val="000082"/>
                </a:solidFill>
              </a:rPr>
              <a:t>Use Air Mobility Command (AMC) flights when schedule permits</a:t>
            </a:r>
          </a:p>
          <a:p>
            <a:pPr lvl="0">
              <a:defRPr/>
            </a:pPr>
            <a:endParaRPr lang="en-US" sz="1100" b="1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2.  </a:t>
            </a:r>
            <a:r>
              <a:rPr lang="en-US" sz="1100" dirty="0">
                <a:solidFill>
                  <a:srgbClr val="000082"/>
                </a:solidFill>
              </a:rPr>
              <a:t>Personnel and equipment never travel as groups and utilize different carriers when possible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* Implement as Standard Operating Procedure. (SOP)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1B682-F0BE-7F0B-6DD1-162C8419FD8F}"/>
              </a:ext>
            </a:extLst>
          </p:cNvPr>
          <p:cNvSpPr txBox="1"/>
          <p:nvPr/>
        </p:nvSpPr>
        <p:spPr>
          <a:xfrm>
            <a:off x="3543966" y="2021127"/>
            <a:ext cx="256907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1. Out of area installations:</a:t>
            </a: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A.</a:t>
            </a:r>
            <a:r>
              <a:rPr lang="en-US" sz="1100" dirty="0">
                <a:solidFill>
                  <a:srgbClr val="000082"/>
                </a:solidFill>
              </a:rPr>
              <a:t> AMC flight schedule has been </a:t>
            </a: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Checked - 			        Y / N </a:t>
            </a:r>
            <a:r>
              <a:rPr lang="en-US" sz="1100" b="1" dirty="0">
                <a:solidFill>
                  <a:srgbClr val="000082"/>
                </a:solidFill>
              </a:rPr>
              <a:t>B. </a:t>
            </a:r>
            <a:r>
              <a:rPr lang="en-US" sz="1100" dirty="0">
                <a:solidFill>
                  <a:srgbClr val="000082"/>
                </a:solidFill>
              </a:rPr>
              <a:t>AMC flight reserved -                       Y / N </a:t>
            </a:r>
            <a:r>
              <a:rPr lang="en-US" sz="1100" b="1" dirty="0">
                <a:solidFill>
                  <a:srgbClr val="000082"/>
                </a:solidFill>
              </a:rPr>
              <a:t>C. </a:t>
            </a:r>
            <a:r>
              <a:rPr lang="en-US" sz="1100" dirty="0">
                <a:solidFill>
                  <a:srgbClr val="000082"/>
                </a:solidFill>
              </a:rPr>
              <a:t>AMC flight unavailable -                  Y / N </a:t>
            </a:r>
          </a:p>
          <a:p>
            <a:pPr lvl="0">
              <a:defRPr/>
            </a:pPr>
            <a:r>
              <a:rPr lang="en-US" sz="1100" b="1" dirty="0">
                <a:solidFill>
                  <a:srgbClr val="000082"/>
                </a:solidFill>
              </a:rPr>
              <a:t>D. </a:t>
            </a:r>
            <a:r>
              <a:rPr lang="en-US" sz="1100" dirty="0">
                <a:solidFill>
                  <a:srgbClr val="000082"/>
                </a:solidFill>
              </a:rPr>
              <a:t>Commercial flight required -          Y / N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tabLst>
                <a:tab pos="341313" algn="l"/>
                <a:tab pos="2111375" algn="l"/>
              </a:tabLst>
              <a:defRPr/>
            </a:pPr>
            <a:r>
              <a:rPr lang="en-US" sz="1100" dirty="0">
                <a:solidFill>
                  <a:srgbClr val="000082"/>
                </a:solidFill>
              </a:rPr>
              <a:t>2.</a:t>
            </a:r>
            <a:endParaRPr lang="en-US" sz="1100" b="1" dirty="0">
              <a:solidFill>
                <a:srgbClr val="000082"/>
              </a:solidFill>
            </a:endParaRPr>
          </a:p>
          <a:p>
            <a:pPr lvl="0">
              <a:tabLst>
                <a:tab pos="341313" algn="l"/>
                <a:tab pos="2111375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A</a:t>
            </a:r>
            <a:r>
              <a:rPr lang="en-US" sz="1100" dirty="0">
                <a:solidFill>
                  <a:srgbClr val="000082"/>
                </a:solidFill>
              </a:rPr>
              <a:t>. Ship equipment prior to main </a:t>
            </a:r>
          </a:p>
          <a:p>
            <a:pPr lvl="0">
              <a:tabLst>
                <a:tab pos="341313" algn="l"/>
                <a:tab pos="2111375" algn="l"/>
              </a:tabLst>
              <a:defRPr/>
            </a:pPr>
            <a:r>
              <a:rPr lang="en-US" sz="1100" dirty="0">
                <a:solidFill>
                  <a:srgbClr val="000082"/>
                </a:solidFill>
              </a:rPr>
              <a:t>install team departure -                       Y / N </a:t>
            </a:r>
          </a:p>
          <a:p>
            <a:pPr lvl="0">
              <a:tabLst>
                <a:tab pos="341313" algn="l"/>
                <a:tab pos="2111375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B.</a:t>
            </a:r>
            <a:r>
              <a:rPr lang="en-US" sz="1100" dirty="0">
                <a:solidFill>
                  <a:srgbClr val="000082"/>
                </a:solidFill>
              </a:rPr>
              <a:t> Stagger departure time and </a:t>
            </a:r>
          </a:p>
          <a:p>
            <a:pPr lvl="0">
              <a:tabLst>
                <a:tab pos="341313" algn="l"/>
                <a:tab pos="2111375" algn="l"/>
              </a:tabLst>
              <a:defRPr/>
            </a:pPr>
            <a:r>
              <a:rPr lang="en-US" sz="1100" dirty="0">
                <a:solidFill>
                  <a:srgbClr val="000082"/>
                </a:solidFill>
              </a:rPr>
              <a:t>carriers for installation pax via </a:t>
            </a:r>
          </a:p>
          <a:p>
            <a:pPr lvl="0">
              <a:tabLst>
                <a:tab pos="341313" algn="l"/>
                <a:tab pos="2111375" algn="l"/>
              </a:tabLst>
              <a:defRPr/>
            </a:pPr>
            <a:r>
              <a:rPr lang="en-US" sz="1100" dirty="0">
                <a:solidFill>
                  <a:srgbClr val="000082"/>
                </a:solidFill>
              </a:rPr>
              <a:t>DTS -          	Y /N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5B0BF-156A-F5C2-3A18-742AFE3A5CDE}"/>
              </a:ext>
            </a:extLst>
          </p:cNvPr>
          <p:cNvSpPr txBox="1"/>
          <p:nvPr/>
        </p:nvSpPr>
        <p:spPr>
          <a:xfrm>
            <a:off x="6153772" y="2021127"/>
            <a:ext cx="3027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1313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1.</a:t>
            </a:r>
            <a:r>
              <a:rPr lang="en-US" sz="1100" dirty="0">
                <a:solidFill>
                  <a:srgbClr val="000082"/>
                </a:solidFill>
              </a:rPr>
              <a:t> HUMINT collection reduced by minimum 80% through controlled access to base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tabLst>
                <a:tab pos="341313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2.</a:t>
            </a:r>
            <a:r>
              <a:rPr lang="en-US" sz="1100" dirty="0">
                <a:solidFill>
                  <a:srgbClr val="000082"/>
                </a:solidFill>
              </a:rPr>
              <a:t> HUMINT collection / data aggregation opportunity reduced through pattern disruption</a:t>
            </a:r>
          </a:p>
          <a:p>
            <a:pPr lvl="0"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defRPr/>
            </a:pPr>
            <a:r>
              <a:rPr lang="en-US" sz="1100" dirty="0">
                <a:solidFill>
                  <a:srgbClr val="000082"/>
                </a:solidFill>
              </a:rPr>
              <a:t>* </a:t>
            </a:r>
            <a:r>
              <a:rPr lang="en-US" sz="1100" b="1" dirty="0">
                <a:solidFill>
                  <a:srgbClr val="000082"/>
                </a:solidFill>
              </a:rPr>
              <a:t>Counterintelligence assessment required for best MOE</a:t>
            </a:r>
          </a:p>
        </p:txBody>
      </p:sp>
    </p:spTree>
    <p:extLst>
      <p:ext uri="{BB962C8B-B14F-4D97-AF65-F5344CB8AC3E}">
        <p14:creationId xmlns:p14="http://schemas.microsoft.com/office/powerpoint/2010/main" val="7397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A3511-A94A-EECD-9811-6614D2D5D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E66A-CDA7-AE33-030C-73E6BD18F611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3497F8-D4A6-6C73-ACD8-8ABD56728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67173"/>
              </p:ext>
            </p:extLst>
          </p:nvPr>
        </p:nvGraphicFramePr>
        <p:xfrm>
          <a:off x="35559" y="1301948"/>
          <a:ext cx="9072884" cy="523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56">
                  <a:extLst>
                    <a:ext uri="{9D8B030D-6E8A-4147-A177-3AD203B41FA5}">
                      <a16:colId xmlns:a16="http://schemas.microsoft.com/office/drawing/2014/main" val="885465673"/>
                    </a:ext>
                  </a:extLst>
                </a:gridCol>
                <a:gridCol w="2159268">
                  <a:extLst>
                    <a:ext uri="{9D8B030D-6E8A-4147-A177-3AD203B41FA5}">
                      <a16:colId xmlns:a16="http://schemas.microsoft.com/office/drawing/2014/main" val="1921266414"/>
                    </a:ext>
                  </a:extLst>
                </a:gridCol>
                <a:gridCol w="2567796">
                  <a:extLst>
                    <a:ext uri="{9D8B030D-6E8A-4147-A177-3AD203B41FA5}">
                      <a16:colId xmlns:a16="http://schemas.microsoft.com/office/drawing/2014/main" val="2857116101"/>
                    </a:ext>
                  </a:extLst>
                </a:gridCol>
                <a:gridCol w="3027864">
                  <a:extLst>
                    <a:ext uri="{9D8B030D-6E8A-4147-A177-3AD203B41FA5}">
                      <a16:colId xmlns:a16="http://schemas.microsoft.com/office/drawing/2014/main" val="1071416002"/>
                    </a:ext>
                  </a:extLst>
                </a:gridCol>
              </a:tblGrid>
              <a:tr h="561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/ Countermeasure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Performance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(MOP)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Measure of Effectiveness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(MOE)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12944"/>
                  </a:ext>
                </a:extLst>
              </a:tr>
              <a:tr h="46517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08923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225F34-A535-605F-CFD1-2A2D2452EF5F}"/>
              </a:ext>
            </a:extLst>
          </p:cNvPr>
          <p:cNvCxnSpPr/>
          <p:nvPr/>
        </p:nvCxnSpPr>
        <p:spPr>
          <a:xfrm>
            <a:off x="9000765" y="2209048"/>
            <a:ext cx="0" cy="1901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C031242-2B1C-6492-F074-A8A9C05CE550}"/>
              </a:ext>
            </a:extLst>
          </p:cNvPr>
          <p:cNvSpPr txBox="1"/>
          <p:nvPr/>
        </p:nvSpPr>
        <p:spPr>
          <a:xfrm>
            <a:off x="35558" y="2031441"/>
            <a:ext cx="129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Malfunctioning Alarm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1A980-669A-C8F3-8A1C-681F5AA8F053}"/>
              </a:ext>
            </a:extLst>
          </p:cNvPr>
          <p:cNvSpPr txBox="1"/>
          <p:nvPr/>
        </p:nvSpPr>
        <p:spPr>
          <a:xfrm>
            <a:off x="1348890" y="2021127"/>
            <a:ext cx="21226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1313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1.</a:t>
            </a:r>
            <a:r>
              <a:rPr lang="en-US" sz="1100" dirty="0">
                <a:solidFill>
                  <a:srgbClr val="000082"/>
                </a:solidFill>
              </a:rPr>
              <a:t> Stand-up 24/7 QD watch until system is fully operational</a:t>
            </a:r>
          </a:p>
          <a:p>
            <a:pPr lvl="0">
              <a:tabLst>
                <a:tab pos="341313" algn="l"/>
              </a:tabLst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tabLst>
                <a:tab pos="341313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2.</a:t>
            </a:r>
            <a:r>
              <a:rPr lang="en-US" sz="1100" dirty="0">
                <a:solidFill>
                  <a:srgbClr val="000082"/>
                </a:solidFill>
              </a:rPr>
              <a:t> After normal working hours 1 member of the watch team will conduct roving security throughout the building once per hour (or more frequent if need arises) while the second watch stander remains on QD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3B3E7-C1E8-1896-FE65-1E89F3A5430B}"/>
              </a:ext>
            </a:extLst>
          </p:cNvPr>
          <p:cNvSpPr txBox="1"/>
          <p:nvPr/>
        </p:nvSpPr>
        <p:spPr>
          <a:xfrm>
            <a:off x="3543966" y="2021127"/>
            <a:ext cx="256907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1313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1.</a:t>
            </a:r>
            <a:r>
              <a:rPr lang="en-US" sz="1100" dirty="0">
                <a:solidFill>
                  <a:srgbClr val="000082"/>
                </a:solidFill>
              </a:rPr>
              <a:t> Immediately implement 24hr QD watch (teams stand 8hr shifts) until alarm system is fully operational</a:t>
            </a:r>
          </a:p>
          <a:p>
            <a:pPr marL="228600" lvl="0" indent="-228600">
              <a:buFontTx/>
              <a:buAutoNum type="arabicPeriod"/>
              <a:tabLst>
                <a:tab pos="341313" algn="l"/>
              </a:tabLst>
              <a:defRPr/>
            </a:pPr>
            <a:endParaRPr lang="en-US" sz="1100" dirty="0">
              <a:solidFill>
                <a:srgbClr val="000082"/>
              </a:solidFill>
            </a:endParaRPr>
          </a:p>
          <a:p>
            <a:pPr lvl="0">
              <a:tabLst>
                <a:tab pos="341313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2.</a:t>
            </a:r>
            <a:r>
              <a:rPr lang="en-US" sz="1100" dirty="0">
                <a:solidFill>
                  <a:srgbClr val="000082"/>
                </a:solidFill>
              </a:rPr>
              <a:t> Watch stander conducts roving security check every hour and results are reflected in the watch 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6FE4E-4CB2-5AEA-DBAC-34D2102FFEBD}"/>
              </a:ext>
            </a:extLst>
          </p:cNvPr>
          <p:cNvSpPr txBox="1"/>
          <p:nvPr/>
        </p:nvSpPr>
        <p:spPr>
          <a:xfrm>
            <a:off x="6153772" y="2021127"/>
            <a:ext cx="3027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1313" algn="l"/>
              </a:tabLst>
              <a:defRPr/>
            </a:pPr>
            <a:r>
              <a:rPr lang="en-US" sz="1100" b="1" dirty="0">
                <a:solidFill>
                  <a:srgbClr val="000082"/>
                </a:solidFill>
              </a:rPr>
              <a:t>1.</a:t>
            </a:r>
            <a:r>
              <a:rPr lang="en-US" sz="1100" dirty="0">
                <a:solidFill>
                  <a:srgbClr val="000082"/>
                </a:solidFill>
              </a:rPr>
              <a:t> Unauthorized access to building reduced by minimum 95%</a:t>
            </a:r>
          </a:p>
        </p:txBody>
      </p:sp>
    </p:spTree>
    <p:extLst>
      <p:ext uri="{BB962C8B-B14F-4D97-AF65-F5344CB8AC3E}">
        <p14:creationId xmlns:p14="http://schemas.microsoft.com/office/powerpoint/2010/main" val="27299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B12B9-2CBC-E77A-3C4E-04D95E04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DA081B-6015-BB72-A69F-D49174546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37805"/>
              </p:ext>
            </p:extLst>
          </p:nvPr>
        </p:nvGraphicFramePr>
        <p:xfrm>
          <a:off x="1" y="1304143"/>
          <a:ext cx="9144001" cy="52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229">
                  <a:extLst>
                    <a:ext uri="{9D8B030D-6E8A-4147-A177-3AD203B41FA5}">
                      <a16:colId xmlns:a16="http://schemas.microsoft.com/office/drawing/2014/main" val="295115150"/>
                    </a:ext>
                  </a:extLst>
                </a:gridCol>
                <a:gridCol w="885977">
                  <a:extLst>
                    <a:ext uri="{9D8B030D-6E8A-4147-A177-3AD203B41FA5}">
                      <a16:colId xmlns:a16="http://schemas.microsoft.com/office/drawing/2014/main" val="2440024650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68993747"/>
                    </a:ext>
                  </a:extLst>
                </a:gridCol>
                <a:gridCol w="1995295">
                  <a:extLst>
                    <a:ext uri="{9D8B030D-6E8A-4147-A177-3AD203B41FA5}">
                      <a16:colId xmlns:a16="http://schemas.microsoft.com/office/drawing/2014/main" val="2606387617"/>
                    </a:ext>
                  </a:extLst>
                </a:gridCol>
                <a:gridCol w="799118">
                  <a:extLst>
                    <a:ext uri="{9D8B030D-6E8A-4147-A177-3AD203B41FA5}">
                      <a16:colId xmlns:a16="http://schemas.microsoft.com/office/drawing/2014/main" val="1765664716"/>
                    </a:ext>
                  </a:extLst>
                </a:gridCol>
                <a:gridCol w="589513">
                  <a:extLst>
                    <a:ext uri="{9D8B030D-6E8A-4147-A177-3AD203B41FA5}">
                      <a16:colId xmlns:a16="http://schemas.microsoft.com/office/drawing/2014/main" val="2173535404"/>
                    </a:ext>
                  </a:extLst>
                </a:gridCol>
                <a:gridCol w="1807840">
                  <a:extLst>
                    <a:ext uri="{9D8B030D-6E8A-4147-A177-3AD203B41FA5}">
                      <a16:colId xmlns:a16="http://schemas.microsoft.com/office/drawing/2014/main" val="833458762"/>
                    </a:ext>
                  </a:extLst>
                </a:gridCol>
                <a:gridCol w="943220">
                  <a:extLst>
                    <a:ext uri="{9D8B030D-6E8A-4147-A177-3AD203B41FA5}">
                      <a16:colId xmlns:a16="http://schemas.microsoft.com/office/drawing/2014/main" val="4269237700"/>
                    </a:ext>
                  </a:extLst>
                </a:gridCol>
              </a:tblGrid>
              <a:tr h="6156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Threat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Threat Rating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Critical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Value / 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Residual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93669"/>
                  </a:ext>
                </a:extLst>
              </a:tr>
              <a:tr h="88058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660739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21416"/>
                  </a:ext>
                </a:extLst>
              </a:tr>
              <a:tr h="69165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33505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17511"/>
                  </a:ext>
                </a:extLst>
              </a:tr>
              <a:tr h="12402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375353"/>
                  </a:ext>
                </a:extLst>
              </a:tr>
              <a:tr h="62979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56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31E46E-EAFA-28B6-DA13-67A3A3BDD40D}"/>
              </a:ext>
            </a:extLst>
          </p:cNvPr>
          <p:cNvSpPr txBox="1"/>
          <p:nvPr/>
        </p:nvSpPr>
        <p:spPr>
          <a:xfrm>
            <a:off x="45413" y="2829801"/>
            <a:ext cx="127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Unsecure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1D6F2-02C4-6C08-E280-2CE766F2C6C8}"/>
              </a:ext>
            </a:extLst>
          </p:cNvPr>
          <p:cNvSpPr txBox="1"/>
          <p:nvPr/>
        </p:nvSpPr>
        <p:spPr>
          <a:xfrm>
            <a:off x="-3592" y="3500510"/>
            <a:ext cx="134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media 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App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4DC36-A2D5-B08B-7D13-DF013FEF5540}"/>
              </a:ext>
            </a:extLst>
          </p:cNvPr>
          <p:cNvSpPr txBox="1"/>
          <p:nvPr/>
        </p:nvSpPr>
        <p:spPr>
          <a:xfrm>
            <a:off x="34780" y="4248880"/>
            <a:ext cx="128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Busy QD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C1352-2058-1FBF-71C0-26AD49DD6028}"/>
              </a:ext>
            </a:extLst>
          </p:cNvPr>
          <p:cNvSpPr txBox="1"/>
          <p:nvPr/>
        </p:nvSpPr>
        <p:spPr>
          <a:xfrm>
            <a:off x="5330" y="4922666"/>
            <a:ext cx="134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patterns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83164-2652-2080-BD68-DA1105015831}"/>
              </a:ext>
            </a:extLst>
          </p:cNvPr>
          <p:cNvSpPr txBox="1"/>
          <p:nvPr/>
        </p:nvSpPr>
        <p:spPr>
          <a:xfrm>
            <a:off x="45413" y="1911970"/>
            <a:ext cx="127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Lack of awareness / apathy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6DC92-7574-192C-51D1-0EFF6B8816B2}"/>
              </a:ext>
            </a:extLst>
          </p:cNvPr>
          <p:cNvSpPr txBox="1"/>
          <p:nvPr/>
        </p:nvSpPr>
        <p:spPr>
          <a:xfrm>
            <a:off x="5330" y="6017855"/>
            <a:ext cx="1316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Alarm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C310A-F544-39AF-4A8F-8B7697F2A996}"/>
              </a:ext>
            </a:extLst>
          </p:cNvPr>
          <p:cNvSpPr txBox="1"/>
          <p:nvPr/>
        </p:nvSpPr>
        <p:spPr>
          <a:xfrm>
            <a:off x="1271138" y="2000004"/>
            <a:ext cx="100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MASINT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44EE5-D308-3736-59C1-C1C3A4DFAC06}"/>
              </a:ext>
            </a:extLst>
          </p:cNvPr>
          <p:cNvSpPr txBox="1"/>
          <p:nvPr/>
        </p:nvSpPr>
        <p:spPr>
          <a:xfrm>
            <a:off x="2306420" y="1963818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B8CF7-EFCB-F491-63FE-410883122D20}"/>
              </a:ext>
            </a:extLst>
          </p:cNvPr>
          <p:cNvSpPr txBox="1"/>
          <p:nvPr/>
        </p:nvSpPr>
        <p:spPr>
          <a:xfrm>
            <a:off x="1306714" y="2881775"/>
            <a:ext cx="88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778CB-0567-D6D5-055C-0755C2AC410C}"/>
              </a:ext>
            </a:extLst>
          </p:cNvPr>
          <p:cNvSpPr txBox="1"/>
          <p:nvPr/>
        </p:nvSpPr>
        <p:spPr>
          <a:xfrm>
            <a:off x="2222207" y="2843450"/>
            <a:ext cx="79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FCBBE-AE02-B73C-86E3-B36AE817729E}"/>
              </a:ext>
            </a:extLst>
          </p:cNvPr>
          <p:cNvSpPr txBox="1"/>
          <p:nvPr/>
        </p:nvSpPr>
        <p:spPr>
          <a:xfrm>
            <a:off x="1335556" y="3563799"/>
            <a:ext cx="876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55844-B41A-8C81-B385-D674C1C7E437}"/>
              </a:ext>
            </a:extLst>
          </p:cNvPr>
          <p:cNvSpPr txBox="1"/>
          <p:nvPr/>
        </p:nvSpPr>
        <p:spPr>
          <a:xfrm>
            <a:off x="2320341" y="3500814"/>
            <a:ext cx="6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91770-0CF8-3DB4-FCE1-069E4C39966E}"/>
              </a:ext>
            </a:extLst>
          </p:cNvPr>
          <p:cNvSpPr txBox="1"/>
          <p:nvPr/>
        </p:nvSpPr>
        <p:spPr>
          <a:xfrm>
            <a:off x="2330974" y="4160613"/>
            <a:ext cx="6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ECDEA-B76A-8B5D-2A1C-54D8088108C8}"/>
              </a:ext>
            </a:extLst>
          </p:cNvPr>
          <p:cNvSpPr txBox="1"/>
          <p:nvPr/>
        </p:nvSpPr>
        <p:spPr>
          <a:xfrm>
            <a:off x="3028661" y="2070763"/>
            <a:ext cx="197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D9329-EFFA-38CB-A8F1-4F6FE1988BA2}"/>
              </a:ext>
            </a:extLst>
          </p:cNvPr>
          <p:cNvSpPr txBox="1"/>
          <p:nvPr/>
        </p:nvSpPr>
        <p:spPr>
          <a:xfrm>
            <a:off x="3028661" y="3531609"/>
            <a:ext cx="197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BB734-7DC7-308A-CEB0-91A3F093C3C8}"/>
              </a:ext>
            </a:extLst>
          </p:cNvPr>
          <p:cNvSpPr txBox="1"/>
          <p:nvPr/>
        </p:nvSpPr>
        <p:spPr>
          <a:xfrm>
            <a:off x="1289716" y="4210964"/>
            <a:ext cx="975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1B6355-BE55-ABC3-03A9-2B8824F507B3}"/>
              </a:ext>
            </a:extLst>
          </p:cNvPr>
          <p:cNvSpPr txBox="1"/>
          <p:nvPr/>
        </p:nvSpPr>
        <p:spPr>
          <a:xfrm>
            <a:off x="3021210" y="4158449"/>
            <a:ext cx="1980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347E2E-BDFD-BD8D-75A3-BDFD08F1FD7F}"/>
              </a:ext>
            </a:extLst>
          </p:cNvPr>
          <p:cNvSpPr txBox="1"/>
          <p:nvPr/>
        </p:nvSpPr>
        <p:spPr>
          <a:xfrm>
            <a:off x="2327110" y="4993643"/>
            <a:ext cx="606131" cy="3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3971F-A10C-CF8C-385B-E7BF2BC3370A}"/>
              </a:ext>
            </a:extLst>
          </p:cNvPr>
          <p:cNvSpPr txBox="1"/>
          <p:nvPr/>
        </p:nvSpPr>
        <p:spPr>
          <a:xfrm>
            <a:off x="1284757" y="5930681"/>
            <a:ext cx="98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SIGINT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F1F5B4-3161-CA1D-BBFD-1C411E2B4E73}"/>
              </a:ext>
            </a:extLst>
          </p:cNvPr>
          <p:cNvSpPr txBox="1"/>
          <p:nvPr/>
        </p:nvSpPr>
        <p:spPr>
          <a:xfrm>
            <a:off x="2361597" y="6004038"/>
            <a:ext cx="606131" cy="3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024942-7C8A-05D8-1E1E-ECA47F66F19F}"/>
              </a:ext>
            </a:extLst>
          </p:cNvPr>
          <p:cNvSpPr txBox="1"/>
          <p:nvPr/>
        </p:nvSpPr>
        <p:spPr>
          <a:xfrm>
            <a:off x="3028661" y="2865602"/>
            <a:ext cx="197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FC001-26DB-DA24-D51B-91DCF8166EBD}"/>
              </a:ext>
            </a:extLst>
          </p:cNvPr>
          <p:cNvSpPr txBox="1"/>
          <p:nvPr/>
        </p:nvSpPr>
        <p:spPr>
          <a:xfrm>
            <a:off x="3009078" y="4743544"/>
            <a:ext cx="200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Qualified teams, Average time to arrive, Average time to complete, Location of installed equipment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B9A35-E543-563B-BAFE-DD5C7D9CD59E}"/>
              </a:ext>
            </a:extLst>
          </p:cNvPr>
          <p:cNvSpPr txBox="1"/>
          <p:nvPr/>
        </p:nvSpPr>
        <p:spPr>
          <a:xfrm>
            <a:off x="3051042" y="5992264"/>
            <a:ext cx="1980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6EBDF-D12A-968A-D284-4D4B45009434}"/>
              </a:ext>
            </a:extLst>
          </p:cNvPr>
          <p:cNvSpPr txBox="1"/>
          <p:nvPr/>
        </p:nvSpPr>
        <p:spPr>
          <a:xfrm>
            <a:off x="1289716" y="5008691"/>
            <a:ext cx="975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HUMINT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619E7-74E2-E58F-C028-13CD094F1FB5}"/>
              </a:ext>
            </a:extLst>
          </p:cNvPr>
          <p:cNvSpPr txBox="1"/>
          <p:nvPr/>
        </p:nvSpPr>
        <p:spPr>
          <a:xfrm>
            <a:off x="5111053" y="205346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611E52-7BA1-8EB5-D471-AEBB38B6B242}"/>
              </a:ext>
            </a:extLst>
          </p:cNvPr>
          <p:cNvSpPr txBox="1"/>
          <p:nvPr/>
        </p:nvSpPr>
        <p:spPr>
          <a:xfrm>
            <a:off x="5111053" y="282019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F25C2-9131-F67B-A717-19F16F20DFF4}"/>
              </a:ext>
            </a:extLst>
          </p:cNvPr>
          <p:cNvSpPr txBox="1"/>
          <p:nvPr/>
        </p:nvSpPr>
        <p:spPr>
          <a:xfrm>
            <a:off x="5111053" y="3495507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D9F2D4-F3A6-75AF-CAD1-FDEE9621DC32}"/>
              </a:ext>
            </a:extLst>
          </p:cNvPr>
          <p:cNvSpPr txBox="1"/>
          <p:nvPr/>
        </p:nvSpPr>
        <p:spPr>
          <a:xfrm>
            <a:off x="5111053" y="4156651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40980C-3644-6806-2161-B0B06BC38B10}"/>
              </a:ext>
            </a:extLst>
          </p:cNvPr>
          <p:cNvSpPr txBox="1"/>
          <p:nvPr/>
        </p:nvSpPr>
        <p:spPr>
          <a:xfrm>
            <a:off x="5121686" y="4986723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41200-974D-B07A-B809-91457CBBDACE}"/>
              </a:ext>
            </a:extLst>
          </p:cNvPr>
          <p:cNvSpPr txBox="1"/>
          <p:nvPr/>
        </p:nvSpPr>
        <p:spPr>
          <a:xfrm>
            <a:off x="5123753" y="5986485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658228-0891-FFA5-4990-5E96ABA39D68}"/>
              </a:ext>
            </a:extLst>
          </p:cNvPr>
          <p:cNvSpPr txBox="1"/>
          <p:nvPr/>
        </p:nvSpPr>
        <p:spPr>
          <a:xfrm>
            <a:off x="5798920" y="205346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9504FE-36CC-03AD-20DF-4E4D6548F4BC}"/>
              </a:ext>
            </a:extLst>
          </p:cNvPr>
          <p:cNvSpPr txBox="1"/>
          <p:nvPr/>
        </p:nvSpPr>
        <p:spPr>
          <a:xfrm>
            <a:off x="5796853" y="282019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64AC47-6B98-AABA-4865-E5A7837795CD}"/>
              </a:ext>
            </a:extLst>
          </p:cNvPr>
          <p:cNvSpPr txBox="1"/>
          <p:nvPr/>
        </p:nvSpPr>
        <p:spPr>
          <a:xfrm>
            <a:off x="5809553" y="3499864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EC8AFB-C5CF-9A00-F0BE-532026DBA6E1}"/>
              </a:ext>
            </a:extLst>
          </p:cNvPr>
          <p:cNvSpPr txBox="1"/>
          <p:nvPr/>
        </p:nvSpPr>
        <p:spPr>
          <a:xfrm>
            <a:off x="5809553" y="4156651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6E4FC2-F778-BA94-40BA-8D3DCED7845B}"/>
              </a:ext>
            </a:extLst>
          </p:cNvPr>
          <p:cNvSpPr txBox="1"/>
          <p:nvPr/>
        </p:nvSpPr>
        <p:spPr>
          <a:xfrm>
            <a:off x="5809553" y="4986723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C5A1E3-B06D-CA6F-453F-487522323E6F}"/>
              </a:ext>
            </a:extLst>
          </p:cNvPr>
          <p:cNvSpPr txBox="1"/>
          <p:nvPr/>
        </p:nvSpPr>
        <p:spPr>
          <a:xfrm>
            <a:off x="5820186" y="5997117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117553-4689-C161-BAF6-5EE654B21AE6}"/>
              </a:ext>
            </a:extLst>
          </p:cNvPr>
          <p:cNvSpPr txBox="1"/>
          <p:nvPr/>
        </p:nvSpPr>
        <p:spPr>
          <a:xfrm>
            <a:off x="6405049" y="1933103"/>
            <a:ext cx="177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/ awareness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B2726E-A345-4B04-4DFC-E94C9661BF4A}"/>
              </a:ext>
            </a:extLst>
          </p:cNvPr>
          <p:cNvSpPr txBox="1"/>
          <p:nvPr/>
        </p:nvSpPr>
        <p:spPr>
          <a:xfrm>
            <a:off x="6376006" y="2804695"/>
            <a:ext cx="180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Encrypt or use secure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only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D3BB41-87B9-B428-3D69-5AD70080EDBB}"/>
              </a:ext>
            </a:extLst>
          </p:cNvPr>
          <p:cNvSpPr txBox="1"/>
          <p:nvPr/>
        </p:nvSpPr>
        <p:spPr>
          <a:xfrm>
            <a:off x="6326907" y="3495811"/>
            <a:ext cx="184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 pre-release review process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C4642C-0142-62C8-7306-7ADB895252A1}"/>
              </a:ext>
            </a:extLst>
          </p:cNvPr>
          <p:cNvSpPr txBox="1"/>
          <p:nvPr/>
        </p:nvSpPr>
        <p:spPr>
          <a:xfrm>
            <a:off x="6392349" y="4168098"/>
            <a:ext cx="178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QD manning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287F5F-C7D5-5141-5B05-98D841A6C541}"/>
              </a:ext>
            </a:extLst>
          </p:cNvPr>
          <p:cNvSpPr txBox="1"/>
          <p:nvPr/>
        </p:nvSpPr>
        <p:spPr>
          <a:xfrm>
            <a:off x="6392350" y="4670035"/>
            <a:ext cx="17840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AMC flights 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Personnel and equipment no group travel / Different carriers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AC39CE-D5CF-631A-5F59-8EE46E59E114}"/>
              </a:ext>
            </a:extLst>
          </p:cNvPr>
          <p:cNvSpPr txBox="1"/>
          <p:nvPr/>
        </p:nvSpPr>
        <p:spPr>
          <a:xfrm>
            <a:off x="6376008" y="5854897"/>
            <a:ext cx="1924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Stand-up 24/7 QD watch until system is fixed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F629A0-2800-928A-F1A5-0FC0F74C6AC9}"/>
              </a:ext>
            </a:extLst>
          </p:cNvPr>
          <p:cNvSpPr txBox="1"/>
          <p:nvPr/>
        </p:nvSpPr>
        <p:spPr>
          <a:xfrm>
            <a:off x="8208336" y="2168731"/>
            <a:ext cx="91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4BAD77-9C82-1D49-4488-4BC5EB95FEF4}"/>
              </a:ext>
            </a:extLst>
          </p:cNvPr>
          <p:cNvSpPr txBox="1"/>
          <p:nvPr/>
        </p:nvSpPr>
        <p:spPr>
          <a:xfrm>
            <a:off x="8211874" y="2948457"/>
            <a:ext cx="91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05C749-8913-EAA4-33A5-98DEE4F6D73C}"/>
              </a:ext>
            </a:extLst>
          </p:cNvPr>
          <p:cNvSpPr txBox="1"/>
          <p:nvPr/>
        </p:nvSpPr>
        <p:spPr>
          <a:xfrm>
            <a:off x="8204783" y="3608789"/>
            <a:ext cx="91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9C0DB5-5C76-BDA1-58C2-2DE69407EAF5}"/>
              </a:ext>
            </a:extLst>
          </p:cNvPr>
          <p:cNvSpPr txBox="1"/>
          <p:nvPr/>
        </p:nvSpPr>
        <p:spPr>
          <a:xfrm>
            <a:off x="8204785" y="4236117"/>
            <a:ext cx="91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B02468-F16A-4D07-5B23-703775B7D89F}"/>
              </a:ext>
            </a:extLst>
          </p:cNvPr>
          <p:cNvSpPr txBox="1"/>
          <p:nvPr/>
        </p:nvSpPr>
        <p:spPr>
          <a:xfrm>
            <a:off x="8226046" y="5081826"/>
            <a:ext cx="91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DCA463-245A-7667-A935-07584A95D7EE}"/>
              </a:ext>
            </a:extLst>
          </p:cNvPr>
          <p:cNvSpPr txBox="1"/>
          <p:nvPr/>
        </p:nvSpPr>
        <p:spPr>
          <a:xfrm>
            <a:off x="8215417" y="6031969"/>
            <a:ext cx="91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2B8B818-7446-9395-61E3-3DB0446C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87" y="2460449"/>
            <a:ext cx="5507293" cy="74118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A2E9ABD-7104-BDCB-A570-1421F49CA82F}"/>
              </a:ext>
            </a:extLst>
          </p:cNvPr>
          <p:cNvSpPr txBox="1"/>
          <p:nvPr/>
        </p:nvSpPr>
        <p:spPr>
          <a:xfrm>
            <a:off x="2299326" y="2046663"/>
            <a:ext cx="606131" cy="347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5E8054-170E-0EBE-A9C8-3EC710AE97D0}"/>
              </a:ext>
            </a:extLst>
          </p:cNvPr>
          <p:cNvSpPr/>
          <p:nvPr/>
        </p:nvSpPr>
        <p:spPr>
          <a:xfrm>
            <a:off x="2477386" y="1997471"/>
            <a:ext cx="223284" cy="49577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63610AC-1ABE-7627-9EF8-6D7DD5CD63F8}"/>
              </a:ext>
            </a:extLst>
          </p:cNvPr>
          <p:cNvSpPr/>
          <p:nvPr/>
        </p:nvSpPr>
        <p:spPr>
          <a:xfrm>
            <a:off x="5989683" y="1975386"/>
            <a:ext cx="223284" cy="49577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22AA951-2C24-EDD4-D0F7-96A67103444A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</p:spTree>
    <p:extLst>
      <p:ext uri="{BB962C8B-B14F-4D97-AF65-F5344CB8AC3E}">
        <p14:creationId xmlns:p14="http://schemas.microsoft.com/office/powerpoint/2010/main" val="3756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 animBg="1"/>
      <p:bldP spid="53" grpId="0" animBg="1"/>
      <p:bldP spid="53" grpId="1" animBg="1"/>
      <p:bldP spid="54" grpId="0" animBg="1"/>
      <p:bldP spid="5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3127-EC4A-9FF7-61A5-5F1C60FF2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F916-2A85-B9DD-D7CF-1CC15AE0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04D0C8-CAD5-2C7D-7F7F-9C2E979225B4}"/>
              </a:ext>
            </a:extLst>
          </p:cNvPr>
          <p:cNvGrpSpPr/>
          <p:nvPr/>
        </p:nvGrpSpPr>
        <p:grpSpPr>
          <a:xfrm>
            <a:off x="9822" y="1290173"/>
            <a:ext cx="9129270" cy="4899930"/>
            <a:chOff x="9822" y="1290173"/>
            <a:chExt cx="9129270" cy="48999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EA271D-71B2-4703-0840-03B0AE6C00C4}"/>
                </a:ext>
              </a:extLst>
            </p:cNvPr>
            <p:cNvGrpSpPr/>
            <p:nvPr/>
          </p:nvGrpSpPr>
          <p:grpSpPr>
            <a:xfrm>
              <a:off x="6395906" y="1715032"/>
              <a:ext cx="2733368" cy="4475071"/>
              <a:chOff x="9832" y="1710115"/>
              <a:chExt cx="2733368" cy="447507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8B8509-96CE-115D-130D-583F8FCA50CC}"/>
                  </a:ext>
                </a:extLst>
              </p:cNvPr>
              <p:cNvSpPr txBox="1"/>
              <p:nvPr/>
            </p:nvSpPr>
            <p:spPr>
              <a:xfrm>
                <a:off x="9832" y="1710115"/>
                <a:ext cx="2733368" cy="4475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Presence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Capability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Strength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Intent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Readiness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Timing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Location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Methods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6779E7-CE84-BB2F-DABE-CE86D531279F}"/>
                  </a:ext>
                </a:extLst>
              </p:cNvPr>
              <p:cNvSpPr/>
              <p:nvPr/>
            </p:nvSpPr>
            <p:spPr>
              <a:xfrm>
                <a:off x="1543665" y="1769808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31FDC0-347C-81F2-AEDD-7ACCCFB212A9}"/>
                  </a:ext>
                </a:extLst>
              </p:cNvPr>
              <p:cNvSpPr/>
              <p:nvPr/>
            </p:nvSpPr>
            <p:spPr>
              <a:xfrm>
                <a:off x="1548579" y="2394155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F6803A-FAA2-7024-65C7-B254B845ABA2}"/>
                  </a:ext>
                </a:extLst>
              </p:cNvPr>
              <p:cNvSpPr/>
              <p:nvPr/>
            </p:nvSpPr>
            <p:spPr>
              <a:xfrm>
                <a:off x="1543662" y="2930009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CE67D2-6734-C557-AFD5-D5D81DDF2B1A}"/>
                  </a:ext>
                </a:extLst>
              </p:cNvPr>
              <p:cNvSpPr/>
              <p:nvPr/>
            </p:nvSpPr>
            <p:spPr>
              <a:xfrm>
                <a:off x="1543662" y="3529779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E96294-2657-F3C4-BE58-EB87D0F48000}"/>
                  </a:ext>
                </a:extLst>
              </p:cNvPr>
              <p:cNvSpPr/>
              <p:nvPr/>
            </p:nvSpPr>
            <p:spPr>
              <a:xfrm>
                <a:off x="1538750" y="4124630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28F1FD-AC59-5973-E37F-66FE188EE09E}"/>
                  </a:ext>
                </a:extLst>
              </p:cNvPr>
              <p:cNvSpPr/>
              <p:nvPr/>
            </p:nvSpPr>
            <p:spPr>
              <a:xfrm>
                <a:off x="1548577" y="4694903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59B03F-6A5D-7963-FAF2-D2D67406F6C5}"/>
                  </a:ext>
                </a:extLst>
              </p:cNvPr>
              <p:cNvSpPr/>
              <p:nvPr/>
            </p:nvSpPr>
            <p:spPr>
              <a:xfrm>
                <a:off x="1543658" y="5270093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8BF01D2-8E54-9F35-0D19-16E409D34AEB}"/>
                  </a:ext>
                </a:extLst>
              </p:cNvPr>
              <p:cNvSpPr/>
              <p:nvPr/>
            </p:nvSpPr>
            <p:spPr>
              <a:xfrm>
                <a:off x="1548578" y="5864947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E8C5F7-4A7F-29D4-665E-F9A576DB8046}"/>
                </a:ext>
              </a:extLst>
            </p:cNvPr>
            <p:cNvSpPr txBox="1"/>
            <p:nvPr/>
          </p:nvSpPr>
          <p:spPr>
            <a:xfrm>
              <a:off x="9822" y="1295087"/>
              <a:ext cx="32643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Friendly Perspective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E803CD-8DE8-B12C-3527-F6B475E1B975}"/>
                </a:ext>
              </a:extLst>
            </p:cNvPr>
            <p:cNvSpPr txBox="1"/>
            <p:nvPr/>
          </p:nvSpPr>
          <p:spPr>
            <a:xfrm>
              <a:off x="5874783" y="1290173"/>
              <a:ext cx="32643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Adversary Perspective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88B8A3-4285-7BAC-A05C-58A393889C4D}"/>
                </a:ext>
              </a:extLst>
            </p:cNvPr>
            <p:cNvGrpSpPr/>
            <p:nvPr/>
          </p:nvGrpSpPr>
          <p:grpSpPr>
            <a:xfrm>
              <a:off x="9832" y="1710115"/>
              <a:ext cx="2733368" cy="4475071"/>
              <a:chOff x="9832" y="1710115"/>
              <a:chExt cx="2733368" cy="447507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5283A0-8BC0-3404-2098-CC6DFD9AEC2B}"/>
                  </a:ext>
                </a:extLst>
              </p:cNvPr>
              <p:cNvSpPr txBox="1"/>
              <p:nvPr/>
            </p:nvSpPr>
            <p:spPr>
              <a:xfrm>
                <a:off x="9832" y="1710115"/>
                <a:ext cx="2733368" cy="4475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Presence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Capability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Strength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Intent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Readiness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Timing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Location</a:t>
                </a:r>
              </a:p>
              <a:p>
                <a:pPr marL="682625" marR="0" lvl="1" indent="-225425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Methods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E03E44-17E6-C852-86F4-018670D658AE}"/>
                  </a:ext>
                </a:extLst>
              </p:cNvPr>
              <p:cNvSpPr/>
              <p:nvPr/>
            </p:nvSpPr>
            <p:spPr>
              <a:xfrm>
                <a:off x="1543665" y="1769808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7F0348-4E2D-D01D-7F67-5FDA5B44BE5D}"/>
                  </a:ext>
                </a:extLst>
              </p:cNvPr>
              <p:cNvSpPr/>
              <p:nvPr/>
            </p:nvSpPr>
            <p:spPr>
              <a:xfrm>
                <a:off x="1548579" y="2394155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D5E801F-039A-0A3B-22F9-EDBB8975E2B5}"/>
                  </a:ext>
                </a:extLst>
              </p:cNvPr>
              <p:cNvSpPr/>
              <p:nvPr/>
            </p:nvSpPr>
            <p:spPr>
              <a:xfrm>
                <a:off x="1543662" y="2930009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FC14EF-CE98-D026-E36E-AD300D24E297}"/>
                  </a:ext>
                </a:extLst>
              </p:cNvPr>
              <p:cNvSpPr/>
              <p:nvPr/>
            </p:nvSpPr>
            <p:spPr>
              <a:xfrm>
                <a:off x="1543662" y="3529779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24F274-D7F9-F2E3-4410-ECE0A010FD99}"/>
                  </a:ext>
                </a:extLst>
              </p:cNvPr>
              <p:cNvSpPr/>
              <p:nvPr/>
            </p:nvSpPr>
            <p:spPr>
              <a:xfrm>
                <a:off x="1538750" y="4124630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CEF964-75F3-B3B9-6EE7-8A05527369D1}"/>
                  </a:ext>
                </a:extLst>
              </p:cNvPr>
              <p:cNvSpPr/>
              <p:nvPr/>
            </p:nvSpPr>
            <p:spPr>
              <a:xfrm>
                <a:off x="1548577" y="4694903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4455149-5188-ECFF-34DA-0A75E3C15CC3}"/>
                  </a:ext>
                </a:extLst>
              </p:cNvPr>
              <p:cNvSpPr/>
              <p:nvPr/>
            </p:nvSpPr>
            <p:spPr>
              <a:xfrm>
                <a:off x="1543658" y="5270093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D11262-503A-3869-860A-AA0BC7EE21FB}"/>
                  </a:ext>
                </a:extLst>
              </p:cNvPr>
              <p:cNvSpPr/>
              <p:nvPr/>
            </p:nvSpPr>
            <p:spPr>
              <a:xfrm>
                <a:off x="1548578" y="5864947"/>
                <a:ext cx="285135" cy="2458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03AB288D-9E1D-ACC2-68CC-44317748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271452" y="2223803"/>
              <a:ext cx="2609850" cy="2809875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7F2C0E6-D6A8-4894-497B-B57E7D010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202" y="3352778"/>
            <a:ext cx="512108" cy="5121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CF7064-47B2-B4C0-9BCB-D6343A6F2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58" y="3937994"/>
            <a:ext cx="512108" cy="5121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5694DD-897A-1B76-6996-D30CEEF5F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298" y="4516098"/>
            <a:ext cx="512108" cy="5121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E068EB-FEA2-380C-4828-AB1D539A5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735" y="2209775"/>
            <a:ext cx="512108" cy="5121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A0D46E0-54FB-34A0-6057-4E8084D0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50" y="3355826"/>
            <a:ext cx="512108" cy="5121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E37C59-D657-B4A4-E0DD-2C6FB2FBC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306" y="3941042"/>
            <a:ext cx="512108" cy="5121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FF6549-0AC7-6B15-DC93-20384B7E3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546" y="4519146"/>
            <a:ext cx="512108" cy="5121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18EBA8-0C46-591E-1E27-1EC9A0042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475" y="5091834"/>
            <a:ext cx="512108" cy="5121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BA9F8D7-704B-3351-E3E0-68E0AC2F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49" y="2763156"/>
            <a:ext cx="51210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24475A-166D-2E8A-AFAE-533DD7681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2180"/>
              </p:ext>
            </p:extLst>
          </p:nvPr>
        </p:nvGraphicFramePr>
        <p:xfrm>
          <a:off x="235900" y="1368798"/>
          <a:ext cx="8686800" cy="24688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216">
                  <a:extLst>
                    <a:ext uri="{9D8B030D-6E8A-4147-A177-3AD203B41FA5}">
                      <a16:colId xmlns:a16="http://schemas.microsoft.com/office/drawing/2014/main" val="1145106194"/>
                    </a:ext>
                  </a:extLst>
                </a:gridCol>
              </a:tblGrid>
              <a:tr h="3293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Critical Information –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Friendly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Perspective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Essential Secrets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Critical Information (CI)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06941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782832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955604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500988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394784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B686DEC5-F4D4-D6ED-CEA2-45DC3836C568}"/>
              </a:ext>
            </a:extLst>
          </p:cNvPr>
          <p:cNvSpPr txBox="1">
            <a:spLocks/>
          </p:cNvSpPr>
          <p:nvPr/>
        </p:nvSpPr>
        <p:spPr>
          <a:xfrm>
            <a:off x="1231280" y="5235256"/>
            <a:ext cx="6933005" cy="93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91C33B-31F3-DC57-AE8F-406893C6E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74924"/>
              </p:ext>
            </p:extLst>
          </p:nvPr>
        </p:nvGraphicFramePr>
        <p:xfrm>
          <a:off x="235900" y="3907836"/>
          <a:ext cx="8686800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216">
                  <a:extLst>
                    <a:ext uri="{9D8B030D-6E8A-4147-A177-3AD203B41FA5}">
                      <a16:colId xmlns:a16="http://schemas.microsoft.com/office/drawing/2014/main" val="1145106194"/>
                    </a:ext>
                  </a:extLst>
                </a:gridCol>
              </a:tblGrid>
              <a:tr h="3216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Critical Information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u="sng" baseline="0" dirty="0">
                          <a:solidFill>
                            <a:schemeClr val="tx1"/>
                          </a:solidFill>
                        </a:rPr>
                        <a:t>Adversary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Perspective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Essential Secrets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Critical Information (CI)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06941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782832"/>
                  </a:ext>
                </a:extLst>
              </a:tr>
              <a:tr h="41778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023619"/>
                  </a:ext>
                </a:extLst>
              </a:tr>
              <a:tr h="43390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473553"/>
                  </a:ext>
                </a:extLst>
              </a:tr>
              <a:tr h="43390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7715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82D683B-35D9-187D-CA8F-93FB605C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0BC9D-0F31-718F-A22A-BB14ADA8FB32}"/>
              </a:ext>
            </a:extLst>
          </p:cNvPr>
          <p:cNvSpPr txBox="1"/>
          <p:nvPr/>
        </p:nvSpPr>
        <p:spPr>
          <a:xfrm>
            <a:off x="533940" y="2071371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Intent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F48EA-7262-2AC1-EB4B-E049E05F8575}"/>
              </a:ext>
            </a:extLst>
          </p:cNvPr>
          <p:cNvSpPr txBox="1"/>
          <p:nvPr/>
        </p:nvSpPr>
        <p:spPr>
          <a:xfrm>
            <a:off x="542160" y="2561154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Timing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1D550-33B7-8B6C-62C7-E93BEE68FC4D}"/>
              </a:ext>
            </a:extLst>
          </p:cNvPr>
          <p:cNvSpPr txBox="1"/>
          <p:nvPr/>
        </p:nvSpPr>
        <p:spPr>
          <a:xfrm>
            <a:off x="542160" y="3010142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Readiness / Timing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7E09-B8C9-63F7-B384-8DE018A8C176}"/>
              </a:ext>
            </a:extLst>
          </p:cNvPr>
          <p:cNvSpPr txBox="1"/>
          <p:nvPr/>
        </p:nvSpPr>
        <p:spPr>
          <a:xfrm>
            <a:off x="556287" y="4655396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Intent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C312C-4A44-B1F4-025A-85E3E221575E}"/>
              </a:ext>
            </a:extLst>
          </p:cNvPr>
          <p:cNvSpPr txBox="1"/>
          <p:nvPr/>
        </p:nvSpPr>
        <p:spPr>
          <a:xfrm>
            <a:off x="564507" y="5145179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Timing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D3B44F-4C01-374D-05D1-14F9AA16EBBA}"/>
              </a:ext>
            </a:extLst>
          </p:cNvPr>
          <p:cNvSpPr txBox="1"/>
          <p:nvPr/>
        </p:nvSpPr>
        <p:spPr>
          <a:xfrm>
            <a:off x="564507" y="5594167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Readiness / Timing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0C28B-E641-F7E1-3D3A-21201A58F109}"/>
              </a:ext>
            </a:extLst>
          </p:cNvPr>
          <p:cNvSpPr txBox="1"/>
          <p:nvPr/>
        </p:nvSpPr>
        <p:spPr>
          <a:xfrm>
            <a:off x="2932430" y="2119603"/>
            <a:ext cx="325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Conducting Nuclear tests, test plans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D589E-7A0C-BDBA-28FA-E0AF8D51A0A7}"/>
              </a:ext>
            </a:extLst>
          </p:cNvPr>
          <p:cNvSpPr txBox="1"/>
          <p:nvPr/>
        </p:nvSpPr>
        <p:spPr>
          <a:xfrm>
            <a:off x="2945955" y="2559866"/>
            <a:ext cx="228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Time of tests, schedules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BC26D-73D2-BF61-9D97-EC524B62F50F}"/>
              </a:ext>
            </a:extLst>
          </p:cNvPr>
          <p:cNvSpPr txBox="1"/>
          <p:nvPr/>
        </p:nvSpPr>
        <p:spPr>
          <a:xfrm>
            <a:off x="2932619" y="3001000"/>
            <a:ext cx="188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Travel information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861CAA-C8AF-1D5A-3178-A0A73DA3F7B2}"/>
              </a:ext>
            </a:extLst>
          </p:cNvPr>
          <p:cNvSpPr txBox="1"/>
          <p:nvPr/>
        </p:nvSpPr>
        <p:spPr>
          <a:xfrm>
            <a:off x="2929382" y="4704307"/>
            <a:ext cx="325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Conducting Nuclear tests, test plans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FC1B2-F8DE-773E-38F7-9699AF443417}"/>
              </a:ext>
            </a:extLst>
          </p:cNvPr>
          <p:cNvSpPr txBox="1"/>
          <p:nvPr/>
        </p:nvSpPr>
        <p:spPr>
          <a:xfrm>
            <a:off x="2942907" y="5144570"/>
            <a:ext cx="228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Time of tests, schedules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5759E-B256-B0FC-C1DD-389466BAA946}"/>
              </a:ext>
            </a:extLst>
          </p:cNvPr>
          <p:cNvSpPr txBox="1"/>
          <p:nvPr/>
        </p:nvSpPr>
        <p:spPr>
          <a:xfrm>
            <a:off x="2929571" y="5585704"/>
            <a:ext cx="188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Travel information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D80741-16EF-0A96-C8D8-4185AB4BA4BD}"/>
              </a:ext>
            </a:extLst>
          </p:cNvPr>
          <p:cNvSpPr txBox="1"/>
          <p:nvPr/>
        </p:nvSpPr>
        <p:spPr>
          <a:xfrm>
            <a:off x="564752" y="3444655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Location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4A73B0-BD86-A1E3-A986-D72672A8567C}"/>
              </a:ext>
            </a:extLst>
          </p:cNvPr>
          <p:cNvSpPr txBox="1"/>
          <p:nvPr/>
        </p:nvSpPr>
        <p:spPr>
          <a:xfrm>
            <a:off x="2941084" y="3449736"/>
            <a:ext cx="188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Travel information </a:t>
            </a:r>
          </a:p>
        </p:txBody>
      </p:sp>
    </p:spTree>
    <p:extLst>
      <p:ext uri="{BB962C8B-B14F-4D97-AF65-F5344CB8AC3E}">
        <p14:creationId xmlns:p14="http://schemas.microsoft.com/office/powerpoint/2010/main" val="30920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0E0A-3AD8-68AF-56CD-8F4EEE5E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7A8545-6036-EC8A-BE9C-1AFC85350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22416"/>
              </p:ext>
            </p:extLst>
          </p:nvPr>
        </p:nvGraphicFramePr>
        <p:xfrm>
          <a:off x="114326" y="1470494"/>
          <a:ext cx="8855903" cy="4995620"/>
        </p:xfrm>
        <a:graphic>
          <a:graphicData uri="http://schemas.openxmlformats.org/drawingml/2006/table">
            <a:tbl>
              <a:tblPr firstRow="1" firstCol="1" bandRow="1"/>
              <a:tblGrid>
                <a:gridCol w="2091847">
                  <a:extLst>
                    <a:ext uri="{9D8B030D-6E8A-4147-A177-3AD203B41FA5}">
                      <a16:colId xmlns:a16="http://schemas.microsoft.com/office/drawing/2014/main" val="2455795755"/>
                    </a:ext>
                  </a:extLst>
                </a:gridCol>
                <a:gridCol w="2287365">
                  <a:extLst>
                    <a:ext uri="{9D8B030D-6E8A-4147-A177-3AD203B41FA5}">
                      <a16:colId xmlns:a16="http://schemas.microsoft.com/office/drawing/2014/main" val="3565585118"/>
                    </a:ext>
                  </a:extLst>
                </a:gridCol>
                <a:gridCol w="678677">
                  <a:extLst>
                    <a:ext uri="{9D8B030D-6E8A-4147-A177-3AD203B41FA5}">
                      <a16:colId xmlns:a16="http://schemas.microsoft.com/office/drawing/2014/main" val="2984413774"/>
                    </a:ext>
                  </a:extLst>
                </a:gridCol>
                <a:gridCol w="3798014">
                  <a:extLst>
                    <a:ext uri="{9D8B030D-6E8A-4147-A177-3AD203B41FA5}">
                      <a16:colId xmlns:a16="http://schemas.microsoft.com/office/drawing/2014/main" val="2380917871"/>
                    </a:ext>
                  </a:extLst>
                </a:gridCol>
              </a:tblGrid>
              <a:tr h="290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Essential Secret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Information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09095"/>
                  </a:ext>
                </a:extLst>
              </a:tr>
              <a:tr h="1545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434183"/>
                  </a:ext>
                </a:extLst>
              </a:tr>
              <a:tr h="1379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497963"/>
                  </a:ext>
                </a:extLst>
              </a:tr>
              <a:tr h="1379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8341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5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AAB928-2A6B-A6C6-F624-8EB02300B3C1}"/>
              </a:ext>
            </a:extLst>
          </p:cNvPr>
          <p:cNvSpPr txBox="1"/>
          <p:nvPr/>
        </p:nvSpPr>
        <p:spPr>
          <a:xfrm>
            <a:off x="4724402" y="2069203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3511D-5C9C-05B7-7D17-FCC7E92EAAD5}"/>
              </a:ext>
            </a:extLst>
          </p:cNvPr>
          <p:cNvSpPr txBox="1"/>
          <p:nvPr/>
        </p:nvSpPr>
        <p:spPr>
          <a:xfrm>
            <a:off x="4673477" y="344187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F578A-DA9F-DB1F-5768-0973DA1605E3}"/>
              </a:ext>
            </a:extLst>
          </p:cNvPr>
          <p:cNvSpPr txBox="1"/>
          <p:nvPr/>
        </p:nvSpPr>
        <p:spPr>
          <a:xfrm>
            <a:off x="4493407" y="4790240"/>
            <a:ext cx="68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646EE-C9E9-E470-03C7-755CAD929B2C}"/>
              </a:ext>
            </a:extLst>
          </p:cNvPr>
          <p:cNvSpPr txBox="1"/>
          <p:nvPr/>
        </p:nvSpPr>
        <p:spPr>
          <a:xfrm flipH="1">
            <a:off x="5191431" y="1954285"/>
            <a:ext cx="3789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Increased activity at the nuclear testing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Movement of nuclear scientists to test site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Budget, contracts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F0D7D-B601-D83B-0C39-E51512C20DA2}"/>
              </a:ext>
            </a:extLst>
          </p:cNvPr>
          <p:cNvSpPr txBox="1"/>
          <p:nvPr/>
        </p:nvSpPr>
        <p:spPr>
          <a:xfrm>
            <a:off x="5038799" y="3457268"/>
            <a:ext cx="3778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809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Increased vehicle traffic, movement of personnel and equipment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Increase in Communications</a:t>
            </a:r>
            <a:endParaRPr lang="en-US" sz="1600" dirty="0">
              <a:solidFill>
                <a:prstClr val="black"/>
              </a:solidFill>
            </a:endParaRPr>
          </a:p>
          <a:p>
            <a:pPr marL="0" marR="0" lvl="0" indent="2809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62C41-188E-4F3A-A696-0B93350568A4}"/>
              </a:ext>
            </a:extLst>
          </p:cNvPr>
          <p:cNvSpPr txBox="1"/>
          <p:nvPr/>
        </p:nvSpPr>
        <p:spPr>
          <a:xfrm>
            <a:off x="5038798" y="4747506"/>
            <a:ext cx="377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809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Extended or change in working hours</a:t>
            </a:r>
          </a:p>
          <a:p>
            <a:pPr lvl="0" indent="280988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Deviation from normal work location</a:t>
            </a:r>
          </a:p>
          <a:p>
            <a:pPr marL="0" marR="0" lvl="0" indent="2809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A8BA9-6BE5-D1F0-AAC4-B0D85F734E9D}"/>
              </a:ext>
            </a:extLst>
          </p:cNvPr>
          <p:cNvSpPr txBox="1"/>
          <p:nvPr/>
        </p:nvSpPr>
        <p:spPr>
          <a:xfrm>
            <a:off x="119071" y="2071371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Intent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3CDA8-1201-85BD-B17C-983B7FD73C60}"/>
              </a:ext>
            </a:extLst>
          </p:cNvPr>
          <p:cNvSpPr txBox="1"/>
          <p:nvPr/>
        </p:nvSpPr>
        <p:spPr>
          <a:xfrm>
            <a:off x="127291" y="3457266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Timing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6BACF-88AD-CA60-A1A2-DA10AB8B4679}"/>
              </a:ext>
            </a:extLst>
          </p:cNvPr>
          <p:cNvSpPr txBox="1"/>
          <p:nvPr/>
        </p:nvSpPr>
        <p:spPr>
          <a:xfrm>
            <a:off x="127291" y="4793222"/>
            <a:ext cx="20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Readiness / Timing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022D84-934F-6272-ACE6-3A9A70DBE0F7}"/>
              </a:ext>
            </a:extLst>
          </p:cNvPr>
          <p:cNvGrpSpPr/>
          <p:nvPr/>
        </p:nvGrpSpPr>
        <p:grpSpPr>
          <a:xfrm>
            <a:off x="2146235" y="2073883"/>
            <a:ext cx="2351870" cy="3304116"/>
            <a:chOff x="2146235" y="2073883"/>
            <a:chExt cx="2351870" cy="33041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192C0-91F6-4E9A-45B9-25E788E830F2}"/>
                </a:ext>
              </a:extLst>
            </p:cNvPr>
            <p:cNvSpPr txBox="1"/>
            <p:nvPr/>
          </p:nvSpPr>
          <p:spPr>
            <a:xfrm>
              <a:off x="2219198" y="2073883"/>
              <a:ext cx="2274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Conducting Nuclear tests, test plans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A98C22-2758-DBD6-9735-54E1920B6032}"/>
                </a:ext>
              </a:extLst>
            </p:cNvPr>
            <p:cNvSpPr txBox="1"/>
            <p:nvPr/>
          </p:nvSpPr>
          <p:spPr>
            <a:xfrm>
              <a:off x="2214435" y="3373682"/>
              <a:ext cx="2283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Time of tests, schedules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2F219B-83F9-F4E6-2076-F91633F1506D}"/>
                </a:ext>
              </a:extLst>
            </p:cNvPr>
            <p:cNvSpPr txBox="1"/>
            <p:nvPr/>
          </p:nvSpPr>
          <p:spPr>
            <a:xfrm>
              <a:off x="2146235" y="4793224"/>
              <a:ext cx="2283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Travel information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67CBEDD8-246D-6B64-3B93-538AEEE1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</p:spTree>
    <p:extLst>
      <p:ext uri="{BB962C8B-B14F-4D97-AF65-F5344CB8AC3E}">
        <p14:creationId xmlns:p14="http://schemas.microsoft.com/office/powerpoint/2010/main" val="24578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CA04AB-0ADB-9941-D1F5-9023A468C2EC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CI Related to Essential Secrets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6F2C96-D9BE-BFE0-1AF4-A03EA2A55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92894"/>
              </p:ext>
            </p:extLst>
          </p:nvPr>
        </p:nvGraphicFramePr>
        <p:xfrm>
          <a:off x="228600" y="1366684"/>
          <a:ext cx="8686800" cy="5115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8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942">
                  <a:extLst>
                    <a:ext uri="{9D8B030D-6E8A-4147-A177-3AD203B41FA5}">
                      <a16:colId xmlns:a16="http://schemas.microsoft.com/office/drawing/2014/main" val="1145106194"/>
                    </a:ext>
                  </a:extLst>
                </a:gridCol>
              </a:tblGrid>
              <a:tr h="49090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Essential Secrets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Critical Information (CI)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06941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782832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Timing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955604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500988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394784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Readiness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16819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47623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029732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Presence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877408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B74A40C-BB8E-CEB4-4B92-917CEC364C20}"/>
              </a:ext>
            </a:extLst>
          </p:cNvPr>
          <p:cNvSpPr txBox="1">
            <a:spLocks/>
          </p:cNvSpPr>
          <p:nvPr/>
        </p:nvSpPr>
        <p:spPr>
          <a:xfrm>
            <a:off x="1231280" y="5235256"/>
            <a:ext cx="6933005" cy="93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DD45F-9F17-FDCB-7656-B8E08EE7CDF7}"/>
              </a:ext>
            </a:extLst>
          </p:cNvPr>
          <p:cNvSpPr txBox="1"/>
          <p:nvPr/>
        </p:nvSpPr>
        <p:spPr>
          <a:xfrm>
            <a:off x="2913704" y="1908606"/>
            <a:ext cx="465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Projected Lat / Long, Fleet   AOR, Specific country area, Planned Intended Movements (PIM)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3E14E-328C-891C-C800-B918324747FB}"/>
              </a:ext>
            </a:extLst>
          </p:cNvPr>
          <p:cNvSpPr txBox="1"/>
          <p:nvPr/>
        </p:nvSpPr>
        <p:spPr>
          <a:xfrm>
            <a:off x="2904674" y="2600111"/>
            <a:ext cx="3755924" cy="31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Deployment / Return dates, schedule of events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D9DA0-A4EF-E47C-43FE-F82B64099E7D}"/>
              </a:ext>
            </a:extLst>
          </p:cNvPr>
          <p:cNvSpPr txBox="1"/>
          <p:nvPr/>
        </p:nvSpPr>
        <p:spPr>
          <a:xfrm>
            <a:off x="2913705" y="3163940"/>
            <a:ext cx="5025086" cy="31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Additional units, personnel, resources not already published in PAI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84C98-F1B2-B4FA-5672-B38F691E6C7E}"/>
              </a:ext>
            </a:extLst>
          </p:cNvPr>
          <p:cNvSpPr txBox="1"/>
          <p:nvPr/>
        </p:nvSpPr>
        <p:spPr>
          <a:xfrm>
            <a:off x="2913703" y="3660756"/>
            <a:ext cx="5880494" cy="31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Tech specs of new or updated equipment, addition not normally associated with unit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E74F8-2D13-9DCD-6712-047C950D5CDC}"/>
              </a:ext>
            </a:extLst>
          </p:cNvPr>
          <p:cNvSpPr txBox="1"/>
          <p:nvPr/>
        </p:nvSpPr>
        <p:spPr>
          <a:xfrm>
            <a:off x="2913710" y="4317129"/>
            <a:ext cx="4426169" cy="31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Level of preparedness to execute when required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F3E9A3-FBB8-863A-92CF-457D47E2EC56}"/>
              </a:ext>
            </a:extLst>
          </p:cNvPr>
          <p:cNvSpPr txBox="1"/>
          <p:nvPr/>
        </p:nvSpPr>
        <p:spPr>
          <a:xfrm>
            <a:off x="2913709" y="4898387"/>
            <a:ext cx="5025082" cy="31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Rehearsals, Security posture, Weapons posture, ROE, new TTP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A5756C-9B8C-5FE3-0FF1-5C03D2E1A170}"/>
              </a:ext>
            </a:extLst>
          </p:cNvPr>
          <p:cNvSpPr txBox="1"/>
          <p:nvPr/>
        </p:nvSpPr>
        <p:spPr>
          <a:xfrm>
            <a:off x="2913710" y="5393633"/>
            <a:ext cx="5799190" cy="31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How an objective will be achieved and what your unit offers to the mission objective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D458F-50E0-6BC0-1C0C-00C105A501B5}"/>
              </a:ext>
            </a:extLst>
          </p:cNvPr>
          <p:cNvSpPr txBox="1"/>
          <p:nvPr/>
        </p:nvSpPr>
        <p:spPr>
          <a:xfrm>
            <a:off x="2904674" y="6018621"/>
            <a:ext cx="5171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your unit is located now</a:t>
            </a:r>
          </a:p>
        </p:txBody>
      </p:sp>
    </p:spTree>
    <p:extLst>
      <p:ext uri="{BB962C8B-B14F-4D97-AF65-F5344CB8AC3E}">
        <p14:creationId xmlns:p14="http://schemas.microsoft.com/office/powerpoint/2010/main" val="35976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81022-F1F4-E068-E4CC-41514DEBA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8CF550F5-30E6-B472-2FB9-2BA9BB88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5" y="1614788"/>
            <a:ext cx="8683625" cy="44021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F0F013-7DC0-A1D3-3B06-D8A8889DB2B9}"/>
              </a:ext>
            </a:extLst>
          </p:cNvPr>
          <p:cNvSpPr/>
          <p:nvPr/>
        </p:nvSpPr>
        <p:spPr>
          <a:xfrm>
            <a:off x="862750" y="3368155"/>
            <a:ext cx="1339679" cy="406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BB3625-0617-6C58-3FEB-3E394C9AD00C}"/>
              </a:ext>
            </a:extLst>
          </p:cNvPr>
          <p:cNvSpPr/>
          <p:nvPr/>
        </p:nvSpPr>
        <p:spPr>
          <a:xfrm>
            <a:off x="3652305" y="3144709"/>
            <a:ext cx="553377" cy="268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2B95EF-A215-7DBF-B8D7-D1C441F27E5C}"/>
              </a:ext>
            </a:extLst>
          </p:cNvPr>
          <p:cNvSpPr/>
          <p:nvPr/>
        </p:nvSpPr>
        <p:spPr>
          <a:xfrm>
            <a:off x="3652304" y="3661683"/>
            <a:ext cx="553377" cy="268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426B29-2D29-C8FC-C8D7-C09C00A2CD61}"/>
              </a:ext>
            </a:extLst>
          </p:cNvPr>
          <p:cNvSpPr/>
          <p:nvPr/>
        </p:nvSpPr>
        <p:spPr>
          <a:xfrm>
            <a:off x="3650207" y="4156541"/>
            <a:ext cx="553377" cy="268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42885B-334F-6505-4F86-8FB701B649C8}"/>
              </a:ext>
            </a:extLst>
          </p:cNvPr>
          <p:cNvSpPr/>
          <p:nvPr/>
        </p:nvSpPr>
        <p:spPr>
          <a:xfrm>
            <a:off x="3653597" y="4676934"/>
            <a:ext cx="553377" cy="268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CC15E0-20B8-C98B-983F-4910F3BF9AFA}"/>
              </a:ext>
            </a:extLst>
          </p:cNvPr>
          <p:cNvSpPr/>
          <p:nvPr/>
        </p:nvSpPr>
        <p:spPr>
          <a:xfrm>
            <a:off x="3660879" y="5176653"/>
            <a:ext cx="553377" cy="268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2C22F-9458-5321-5A4D-DCB822741F63}"/>
              </a:ext>
            </a:extLst>
          </p:cNvPr>
          <p:cNvSpPr txBox="1"/>
          <p:nvPr/>
        </p:nvSpPr>
        <p:spPr>
          <a:xfrm>
            <a:off x="5891573" y="324741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7F5EA-5AAF-B667-A1D6-FAC85B5249AB}"/>
              </a:ext>
            </a:extLst>
          </p:cNvPr>
          <p:cNvSpPr txBox="1"/>
          <p:nvPr/>
        </p:nvSpPr>
        <p:spPr>
          <a:xfrm>
            <a:off x="5891573" y="3714647"/>
            <a:ext cx="553357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F8F21B-959A-B95A-A85E-A7AF4904F959}"/>
              </a:ext>
            </a:extLst>
          </p:cNvPr>
          <p:cNvSpPr txBox="1"/>
          <p:nvPr/>
        </p:nvSpPr>
        <p:spPr>
          <a:xfrm>
            <a:off x="5882048" y="4201741"/>
            <a:ext cx="553357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BFB28-F64D-28ED-31BD-F7CF48C8782B}"/>
              </a:ext>
            </a:extLst>
          </p:cNvPr>
          <p:cNvSpPr txBox="1"/>
          <p:nvPr/>
        </p:nvSpPr>
        <p:spPr>
          <a:xfrm>
            <a:off x="5882049" y="473089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7363E-514A-D484-D62B-A7A155568A5E}"/>
              </a:ext>
            </a:extLst>
          </p:cNvPr>
          <p:cNvSpPr txBox="1"/>
          <p:nvPr/>
        </p:nvSpPr>
        <p:spPr>
          <a:xfrm>
            <a:off x="5882048" y="52206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94C140-9081-FC03-00EC-88092C9E082D}"/>
              </a:ext>
            </a:extLst>
          </p:cNvPr>
          <p:cNvSpPr txBox="1"/>
          <p:nvPr/>
        </p:nvSpPr>
        <p:spPr>
          <a:xfrm>
            <a:off x="7692594" y="323898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3119B-E15C-4FE6-62C1-4189CEE5C078}"/>
              </a:ext>
            </a:extLst>
          </p:cNvPr>
          <p:cNvSpPr txBox="1"/>
          <p:nvPr/>
        </p:nvSpPr>
        <p:spPr>
          <a:xfrm>
            <a:off x="7693420" y="3726760"/>
            <a:ext cx="553357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6C1A40-0F33-389B-9A6B-3546CB475F9B}"/>
              </a:ext>
            </a:extLst>
          </p:cNvPr>
          <p:cNvSpPr txBox="1"/>
          <p:nvPr/>
        </p:nvSpPr>
        <p:spPr>
          <a:xfrm>
            <a:off x="7683895" y="4201305"/>
            <a:ext cx="553357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55E3D-4E1C-7E3E-1EDB-467A86DD4B14}"/>
              </a:ext>
            </a:extLst>
          </p:cNvPr>
          <p:cNvSpPr txBox="1"/>
          <p:nvPr/>
        </p:nvSpPr>
        <p:spPr>
          <a:xfrm>
            <a:off x="7683896" y="473046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F7B393-6A2F-DEF7-2A46-DF9392A3107E}"/>
              </a:ext>
            </a:extLst>
          </p:cNvPr>
          <p:cNvSpPr txBox="1"/>
          <p:nvPr/>
        </p:nvSpPr>
        <p:spPr>
          <a:xfrm>
            <a:off x="7683895" y="522017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76386-586E-AC10-7ACA-162D98B3BB4F}"/>
              </a:ext>
            </a:extLst>
          </p:cNvPr>
          <p:cNvSpPr txBox="1"/>
          <p:nvPr/>
        </p:nvSpPr>
        <p:spPr>
          <a:xfrm>
            <a:off x="1724027" y="1819275"/>
            <a:ext cx="50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nuclear tests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99102F-D586-E332-7E49-8CDC46C640B7}"/>
              </a:ext>
            </a:extLst>
          </p:cNvPr>
          <p:cNvSpPr txBox="1"/>
          <p:nvPr/>
        </p:nvSpPr>
        <p:spPr>
          <a:xfrm>
            <a:off x="1876426" y="2209800"/>
            <a:ext cx="245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28828-EEC7-435C-FA2D-A0703534F926}"/>
              </a:ext>
            </a:extLst>
          </p:cNvPr>
          <p:cNvSpPr/>
          <p:nvPr/>
        </p:nvSpPr>
        <p:spPr>
          <a:xfrm>
            <a:off x="44070" y="1498296"/>
            <a:ext cx="418641" cy="19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CBCB6F5-7C37-3FFE-2794-D8EC1B23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</p:spTree>
    <p:extLst>
      <p:ext uri="{BB962C8B-B14F-4D97-AF65-F5344CB8AC3E}">
        <p14:creationId xmlns:p14="http://schemas.microsoft.com/office/powerpoint/2010/main" val="15566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1DC81-F489-C48E-65F3-EC432D89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DF2B94-06C6-6B0F-0D9C-D61450FA1CAD}"/>
              </a:ext>
            </a:extLst>
          </p:cNvPr>
          <p:cNvGraphicFramePr>
            <a:graphicFrameLocks noGrp="1"/>
          </p:cNvGraphicFramePr>
          <p:nvPr/>
        </p:nvGraphicFramePr>
        <p:xfrm>
          <a:off x="88493" y="1415847"/>
          <a:ext cx="8967021" cy="3354837"/>
        </p:xfrm>
        <a:graphic>
          <a:graphicData uri="http://schemas.openxmlformats.org/drawingml/2006/table">
            <a:tbl>
              <a:tblPr firstRow="1" firstCol="1" bandRow="1"/>
              <a:tblGrid>
                <a:gridCol w="4295619">
                  <a:extLst>
                    <a:ext uri="{9D8B030D-6E8A-4147-A177-3AD203B41FA5}">
                      <a16:colId xmlns:a16="http://schemas.microsoft.com/office/drawing/2014/main" val="279639637"/>
                    </a:ext>
                  </a:extLst>
                </a:gridCol>
                <a:gridCol w="4671402">
                  <a:extLst>
                    <a:ext uri="{9D8B030D-6E8A-4147-A177-3AD203B41FA5}">
                      <a16:colId xmlns:a16="http://schemas.microsoft.com/office/drawing/2014/main" val="320662742"/>
                    </a:ext>
                  </a:extLst>
                </a:gridCol>
              </a:tblGrid>
              <a:tr h="560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Vulnerability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Method (OSINT, GEOINT, HUMINT, SIGINT, MASINT)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897339"/>
                  </a:ext>
                </a:extLst>
              </a:tr>
              <a:tr h="589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868044"/>
                  </a:ext>
                </a:extLst>
              </a:tr>
              <a:tr h="639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037491"/>
                  </a:ext>
                </a:extLst>
              </a:tr>
              <a:tr h="942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946369"/>
                  </a:ext>
                </a:extLst>
              </a:tr>
              <a:tr h="62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1414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5A8E3D-85F6-E30B-696F-7DF0A1C5BE65}"/>
              </a:ext>
            </a:extLst>
          </p:cNvPr>
          <p:cNvSpPr txBox="1"/>
          <p:nvPr/>
        </p:nvSpPr>
        <p:spPr>
          <a:xfrm>
            <a:off x="83576" y="1981208"/>
            <a:ext cx="44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marR="0" lvl="0" indent="-280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1. Activity at the testing range    (Susceptible to overhead observance)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B55EC-B064-4977-43EB-0167E91F1C67}"/>
              </a:ext>
            </a:extLst>
          </p:cNvPr>
          <p:cNvSpPr txBox="1"/>
          <p:nvPr/>
        </p:nvSpPr>
        <p:spPr>
          <a:xfrm>
            <a:off x="83576" y="2564336"/>
            <a:ext cx="44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marR="0" lvl="0" indent="-280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2. Unsecure communications (Susceptible to SIGINT collection)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1BD54-9A95-1C11-1C82-18ABD03CC42F}"/>
              </a:ext>
            </a:extLst>
          </p:cNvPr>
          <p:cNvSpPr txBox="1"/>
          <p:nvPr/>
        </p:nvSpPr>
        <p:spPr>
          <a:xfrm>
            <a:off x="83577" y="3207258"/>
            <a:ext cx="44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marR="0" lvl="0" indent="-280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3. Movement of Scientists to test site (Susceptible to human observation / interaction)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DF8AB-4C88-B15B-800A-3DCC3F3EAF8B}"/>
              </a:ext>
            </a:extLst>
          </p:cNvPr>
          <p:cNvSpPr txBox="1"/>
          <p:nvPr/>
        </p:nvSpPr>
        <p:spPr>
          <a:xfrm>
            <a:off x="4393945" y="1974068"/>
            <a:ext cx="280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GEOINT, OSINT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886D0-ACA0-FC88-BAA1-3C2DED8C016F}"/>
              </a:ext>
            </a:extLst>
          </p:cNvPr>
          <p:cNvSpPr txBox="1"/>
          <p:nvPr/>
        </p:nvSpPr>
        <p:spPr>
          <a:xfrm>
            <a:off x="4389031" y="2567975"/>
            <a:ext cx="280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SIGINT, OSINT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B2865-3EBC-ECE1-E0FC-CD51E6704437}"/>
              </a:ext>
            </a:extLst>
          </p:cNvPr>
          <p:cNvSpPr txBox="1"/>
          <p:nvPr/>
        </p:nvSpPr>
        <p:spPr>
          <a:xfrm>
            <a:off x="4401556" y="3207883"/>
            <a:ext cx="280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HUMINT, OSINT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563210-003E-E10A-FDED-BC0674A8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28F49-790F-190B-DD0D-A1A15BDB20ED}"/>
              </a:ext>
            </a:extLst>
          </p:cNvPr>
          <p:cNvSpPr txBox="1"/>
          <p:nvPr/>
        </p:nvSpPr>
        <p:spPr>
          <a:xfrm>
            <a:off x="83575" y="4113197"/>
            <a:ext cx="44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marR="0" lvl="0" indent="-280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Underground nuclear detonations (Susceptible to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anomoly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detection)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EA208-D8E3-CB98-7F10-46ACADF1D36A}"/>
              </a:ext>
            </a:extLst>
          </p:cNvPr>
          <p:cNvSpPr txBox="1"/>
          <p:nvPr/>
        </p:nvSpPr>
        <p:spPr>
          <a:xfrm>
            <a:off x="4401552" y="4274683"/>
            <a:ext cx="280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MASINT, GEOINT</a:t>
            </a:r>
          </a:p>
        </p:txBody>
      </p:sp>
    </p:spTree>
    <p:extLst>
      <p:ext uri="{BB962C8B-B14F-4D97-AF65-F5344CB8AC3E}">
        <p14:creationId xmlns:p14="http://schemas.microsoft.com/office/powerpoint/2010/main" val="33846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157AB-A439-5BEA-0D38-9CCC049F5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7EBCEA7-53D1-5230-FDD6-59909C1EAF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937"/>
            <a:ext cx="9118838" cy="432448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B10454-0529-527F-269C-B60F277B6791}"/>
              </a:ext>
            </a:extLst>
          </p:cNvPr>
          <p:cNvSpPr/>
          <p:nvPr/>
        </p:nvSpPr>
        <p:spPr>
          <a:xfrm>
            <a:off x="2398851" y="1424777"/>
            <a:ext cx="436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Acceptable level of risk: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68A03-EB71-942D-147C-68383A73F9E7}"/>
              </a:ext>
            </a:extLst>
          </p:cNvPr>
          <p:cNvSpPr txBox="1"/>
          <p:nvPr/>
        </p:nvSpPr>
        <p:spPr bwMode="auto">
          <a:xfrm>
            <a:off x="47625" y="2642011"/>
            <a:ext cx="971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at testing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7D29B-8DB0-5D82-FDFD-04D78CFE1667}"/>
              </a:ext>
            </a:extLst>
          </p:cNvPr>
          <p:cNvSpPr txBox="1"/>
          <p:nvPr/>
        </p:nvSpPr>
        <p:spPr bwMode="auto">
          <a:xfrm>
            <a:off x="1390650" y="2909282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E6443-2203-7779-F26F-9F5571B15D3D}"/>
              </a:ext>
            </a:extLst>
          </p:cNvPr>
          <p:cNvSpPr/>
          <p:nvPr/>
        </p:nvSpPr>
        <p:spPr>
          <a:xfrm>
            <a:off x="3233106" y="2803419"/>
            <a:ext cx="11842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Nuclear tests,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of tests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9C1DC-1229-DA92-6A0B-7E977A560767}"/>
              </a:ext>
            </a:extLst>
          </p:cNvPr>
          <p:cNvSpPr/>
          <p:nvPr/>
        </p:nvSpPr>
        <p:spPr>
          <a:xfrm>
            <a:off x="2893127" y="291167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81ABB-C174-05C5-FF55-512F11268582}"/>
              </a:ext>
            </a:extLst>
          </p:cNvPr>
          <p:cNvSpPr/>
          <p:nvPr/>
        </p:nvSpPr>
        <p:spPr>
          <a:xfrm>
            <a:off x="4679120" y="291167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7C5EFE-D8C6-294D-A474-5903F8024B49}"/>
              </a:ext>
            </a:extLst>
          </p:cNvPr>
          <p:cNvSpPr/>
          <p:nvPr/>
        </p:nvSpPr>
        <p:spPr>
          <a:xfrm>
            <a:off x="5202995" y="291167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134B8-B73E-D532-BCC2-4B0F6A63079D}"/>
              </a:ext>
            </a:extLst>
          </p:cNvPr>
          <p:cNvSpPr txBox="1"/>
          <p:nvPr/>
        </p:nvSpPr>
        <p:spPr>
          <a:xfrm>
            <a:off x="2" y="3451653"/>
            <a:ext cx="101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Unsecure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BE71A-2C09-B4F8-7C5B-862A2752927B}"/>
              </a:ext>
            </a:extLst>
          </p:cNvPr>
          <p:cNvSpPr/>
          <p:nvPr/>
        </p:nvSpPr>
        <p:spPr>
          <a:xfrm>
            <a:off x="1494621" y="3587236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SIGINT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DE167-51B4-FF82-D91E-158685CBEAAA}"/>
              </a:ext>
            </a:extLst>
          </p:cNvPr>
          <p:cNvSpPr/>
          <p:nvPr/>
        </p:nvSpPr>
        <p:spPr>
          <a:xfrm>
            <a:off x="2893127" y="3568902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791AF3-65E2-4B20-2B1B-ED19F21A624B}"/>
              </a:ext>
            </a:extLst>
          </p:cNvPr>
          <p:cNvSpPr/>
          <p:nvPr/>
        </p:nvSpPr>
        <p:spPr>
          <a:xfrm>
            <a:off x="3228977" y="3577711"/>
            <a:ext cx="1262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A2A7D-B72C-7F73-3914-B450D4B79649}"/>
              </a:ext>
            </a:extLst>
          </p:cNvPr>
          <p:cNvSpPr/>
          <p:nvPr/>
        </p:nvSpPr>
        <p:spPr>
          <a:xfrm>
            <a:off x="4679120" y="357842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F133A-675F-652C-0E70-8DC88DD0704E}"/>
              </a:ext>
            </a:extLst>
          </p:cNvPr>
          <p:cNvSpPr/>
          <p:nvPr/>
        </p:nvSpPr>
        <p:spPr>
          <a:xfrm>
            <a:off x="5202995" y="357842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0D45E-EFBA-79F5-1678-7E88AA6AC505}"/>
              </a:ext>
            </a:extLst>
          </p:cNvPr>
          <p:cNvSpPr/>
          <p:nvPr/>
        </p:nvSpPr>
        <p:spPr>
          <a:xfrm>
            <a:off x="1228899" y="4373452"/>
            <a:ext cx="1323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HUMINT/OSINT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68EDE-6B1F-A23F-6D63-CEC029F64DC6}"/>
              </a:ext>
            </a:extLst>
          </p:cNvPr>
          <p:cNvSpPr/>
          <p:nvPr/>
        </p:nvSpPr>
        <p:spPr>
          <a:xfrm>
            <a:off x="2898044" y="4340739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3BCD79-537B-73D5-3962-28C12C73D7D5}"/>
              </a:ext>
            </a:extLst>
          </p:cNvPr>
          <p:cNvSpPr txBox="1"/>
          <p:nvPr/>
        </p:nvSpPr>
        <p:spPr>
          <a:xfrm>
            <a:off x="3228977" y="4235818"/>
            <a:ext cx="12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plans, time of tests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B0C8B3-BEF1-C98B-B27E-CB7C796559E6}"/>
              </a:ext>
            </a:extLst>
          </p:cNvPr>
          <p:cNvSpPr/>
          <p:nvPr/>
        </p:nvSpPr>
        <p:spPr>
          <a:xfrm>
            <a:off x="4488668" y="4355487"/>
            <a:ext cx="4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1644C4-531F-0C03-D6E8-81B83EE37A8F}"/>
              </a:ext>
            </a:extLst>
          </p:cNvPr>
          <p:cNvSpPr/>
          <p:nvPr/>
        </p:nvSpPr>
        <p:spPr>
          <a:xfrm>
            <a:off x="5000365" y="4350255"/>
            <a:ext cx="52536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01514-A167-7E8D-5259-BB5416F451ED}"/>
              </a:ext>
            </a:extLst>
          </p:cNvPr>
          <p:cNvSpPr txBox="1"/>
          <p:nvPr/>
        </p:nvSpPr>
        <p:spPr bwMode="auto">
          <a:xfrm>
            <a:off x="25162" y="4275901"/>
            <a:ext cx="107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Movementof scientists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38A792A-8E57-5E2E-9C84-1929CAF9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</p:spTree>
    <p:extLst>
      <p:ext uri="{BB962C8B-B14F-4D97-AF65-F5344CB8AC3E}">
        <p14:creationId xmlns:p14="http://schemas.microsoft.com/office/powerpoint/2010/main" val="7551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A62DC-B77A-5126-56D8-B068B4AB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93EBEC-3248-B9B0-C4AC-0237C7F6C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47708"/>
              </p:ext>
            </p:extLst>
          </p:nvPr>
        </p:nvGraphicFramePr>
        <p:xfrm>
          <a:off x="190123" y="1290926"/>
          <a:ext cx="8763753" cy="5211166"/>
        </p:xfrm>
        <a:graphic>
          <a:graphicData uri="http://schemas.openxmlformats.org/drawingml/2006/table">
            <a:tbl>
              <a:tblPr firstRow="1" firstCol="1" bandRow="1"/>
              <a:tblGrid>
                <a:gridCol w="810358">
                  <a:extLst>
                    <a:ext uri="{9D8B030D-6E8A-4147-A177-3AD203B41FA5}">
                      <a16:colId xmlns:a16="http://schemas.microsoft.com/office/drawing/2014/main" val="223539656"/>
                    </a:ext>
                  </a:extLst>
                </a:gridCol>
                <a:gridCol w="4074249">
                  <a:extLst>
                    <a:ext uri="{9D8B030D-6E8A-4147-A177-3AD203B41FA5}">
                      <a16:colId xmlns:a16="http://schemas.microsoft.com/office/drawing/2014/main" val="2602106864"/>
                    </a:ext>
                  </a:extLst>
                </a:gridCol>
                <a:gridCol w="1973600">
                  <a:extLst>
                    <a:ext uri="{9D8B030D-6E8A-4147-A177-3AD203B41FA5}">
                      <a16:colId xmlns:a16="http://schemas.microsoft.com/office/drawing/2014/main" val="2809127428"/>
                    </a:ext>
                  </a:extLst>
                </a:gridCol>
                <a:gridCol w="1905546">
                  <a:extLst>
                    <a:ext uri="{9D8B030D-6E8A-4147-A177-3AD203B41FA5}">
                      <a16:colId xmlns:a16="http://schemas.microsoft.com/office/drawing/2014/main" val="3270860748"/>
                    </a:ext>
                  </a:extLst>
                </a:gridCol>
              </a:tblGrid>
              <a:tr h="69429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  <a:tab pos="3857625" algn="l"/>
                          <a:tab pos="5019675" algn="l"/>
                        </a:tabLs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Vul. #	                    Measure/Countermeasure                     	     MOP	               MOE                                    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17900"/>
                  </a:ext>
                </a:extLst>
              </a:tr>
              <a:tr h="1233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042326"/>
                  </a:ext>
                </a:extLst>
              </a:tr>
              <a:tr h="1096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45867"/>
                  </a:ext>
                </a:extLst>
              </a:tr>
              <a:tr h="1217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191173"/>
                  </a:ext>
                </a:extLst>
              </a:tr>
              <a:tr h="838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262218"/>
                  </a:ext>
                </a:extLst>
              </a:tr>
              <a:tr h="131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67" marR="46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026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724D1D-394C-4140-7F64-8160973FB93D}"/>
              </a:ext>
            </a:extLst>
          </p:cNvPr>
          <p:cNvSpPr txBox="1"/>
          <p:nvPr/>
        </p:nvSpPr>
        <p:spPr>
          <a:xfrm>
            <a:off x="1229452" y="2042572"/>
            <a:ext cx="4154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1 - Conduct a DISO at the missile range.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B0039-9C99-F7D4-8042-492D12198F0A}"/>
              </a:ext>
            </a:extLst>
          </p:cNvPr>
          <p:cNvSpPr txBox="1"/>
          <p:nvPr/>
        </p:nvSpPr>
        <p:spPr>
          <a:xfrm>
            <a:off x="5039981" y="1985944"/>
            <a:ext cx="18800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visible activity occurs at missile range not at nuclear test range, when satellites are overhead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CC290-E764-2A94-C158-D2E166A8F291}"/>
              </a:ext>
            </a:extLst>
          </p:cNvPr>
          <p:cNvSpPr txBox="1"/>
          <p:nvPr/>
        </p:nvSpPr>
        <p:spPr>
          <a:xfrm>
            <a:off x="7090670" y="1980765"/>
            <a:ext cx="178367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Adversary satellites capture activity at the missile range but no  indications of activity at the test range.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B0382-8D39-7766-393A-4DCCBA4D1951}"/>
              </a:ext>
            </a:extLst>
          </p:cNvPr>
          <p:cNvSpPr txBox="1"/>
          <p:nvPr/>
        </p:nvSpPr>
        <p:spPr>
          <a:xfrm>
            <a:off x="1193595" y="3206648"/>
            <a:ext cx="40490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2 - OPSEC awareness training for all involved in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the operation, ensuring Critical Information 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not passed via non-secure means or to people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without a “need to know” to include family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DBBA3-6B2E-F4D0-FF5E-D24102DBDC9C}"/>
              </a:ext>
            </a:extLst>
          </p:cNvPr>
          <p:cNvSpPr txBox="1"/>
          <p:nvPr/>
        </p:nvSpPr>
        <p:spPr>
          <a:xfrm>
            <a:off x="5060850" y="3227390"/>
            <a:ext cx="1849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 never discuss Critical Information with nonparticipants.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CB0B5-3179-600C-5E5C-F3EA65AE6D64}"/>
              </a:ext>
            </a:extLst>
          </p:cNvPr>
          <p:cNvSpPr txBox="1"/>
          <p:nvPr/>
        </p:nvSpPr>
        <p:spPr>
          <a:xfrm>
            <a:off x="7101106" y="3205836"/>
            <a:ext cx="1782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indications of increased attention at the test range.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9CBD0-9A36-9731-A5D7-7F16E1FEC563}"/>
              </a:ext>
            </a:extLst>
          </p:cNvPr>
          <p:cNvSpPr txBox="1"/>
          <p:nvPr/>
        </p:nvSpPr>
        <p:spPr>
          <a:xfrm>
            <a:off x="1231540" y="4311866"/>
            <a:ext cx="415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– Movement plan. Test personnel move using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false   names on buses and trains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81811-4E52-8BA9-B331-FA6E6D2D6925}"/>
              </a:ext>
            </a:extLst>
          </p:cNvPr>
          <p:cNvSpPr txBox="1"/>
          <p:nvPr/>
        </p:nvSpPr>
        <p:spPr>
          <a:xfrm>
            <a:off x="5039981" y="4317868"/>
            <a:ext cx="1869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personnel receive movement instructions.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852A4-5CB7-39FA-7A23-6E609A19B1C5}"/>
              </a:ext>
            </a:extLst>
          </p:cNvPr>
          <p:cNvSpPr txBox="1"/>
          <p:nvPr/>
        </p:nvSpPr>
        <p:spPr>
          <a:xfrm>
            <a:off x="7100247" y="4312689"/>
            <a:ext cx="1763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indications of increased attention at the test range.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7D1E4-1BF7-6562-6FB2-70986FEA9B25}"/>
              </a:ext>
            </a:extLst>
          </p:cNvPr>
          <p:cNvSpPr txBox="1"/>
          <p:nvPr/>
        </p:nvSpPr>
        <p:spPr bwMode="auto">
          <a:xfrm>
            <a:off x="108324" y="2180658"/>
            <a:ext cx="971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at testing range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4B552-4BAC-BADF-AF0E-625F4442DABC}"/>
              </a:ext>
            </a:extLst>
          </p:cNvPr>
          <p:cNvSpPr txBox="1"/>
          <p:nvPr/>
        </p:nvSpPr>
        <p:spPr>
          <a:xfrm>
            <a:off x="98279" y="3305859"/>
            <a:ext cx="101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Unsecure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EA22DC-6675-80FD-5538-69C43E1C1C5D}"/>
              </a:ext>
            </a:extLst>
          </p:cNvPr>
          <p:cNvSpPr txBox="1"/>
          <p:nvPr/>
        </p:nvSpPr>
        <p:spPr bwMode="auto">
          <a:xfrm>
            <a:off x="52298" y="4279938"/>
            <a:ext cx="1073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scientists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DDB28D-E4A4-2804-EE04-5A481155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</p:spTree>
    <p:extLst>
      <p:ext uri="{BB962C8B-B14F-4D97-AF65-F5344CB8AC3E}">
        <p14:creationId xmlns:p14="http://schemas.microsoft.com/office/powerpoint/2010/main" val="1669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A03F-ACEB-B8FB-3F2E-F48A03677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F6286B7-F103-63BA-136D-352FDF9448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" y="1953987"/>
            <a:ext cx="9096375" cy="425430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08BF8C-8E19-536B-451B-33394906A555}"/>
              </a:ext>
            </a:extLst>
          </p:cNvPr>
          <p:cNvSpPr/>
          <p:nvPr/>
        </p:nvSpPr>
        <p:spPr>
          <a:xfrm>
            <a:off x="2102007" y="1434402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Acceptable level of risk: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A1077-9E46-A25E-DAF1-FCBE55BB5D16}"/>
              </a:ext>
            </a:extLst>
          </p:cNvPr>
          <p:cNvSpPr txBox="1"/>
          <p:nvPr/>
        </p:nvSpPr>
        <p:spPr bwMode="auto">
          <a:xfrm>
            <a:off x="47625" y="2677180"/>
            <a:ext cx="971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Activity at testing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CFC58-F0DF-832D-B6A7-B05386A16D5A}"/>
              </a:ext>
            </a:extLst>
          </p:cNvPr>
          <p:cNvSpPr txBox="1"/>
          <p:nvPr/>
        </p:nvSpPr>
        <p:spPr bwMode="auto">
          <a:xfrm>
            <a:off x="1390650" y="2909282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GEOINT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38DAB-2CF2-4068-67B0-3FBCF3B2A79D}"/>
              </a:ext>
            </a:extLst>
          </p:cNvPr>
          <p:cNvSpPr/>
          <p:nvPr/>
        </p:nvSpPr>
        <p:spPr>
          <a:xfrm>
            <a:off x="3233104" y="2803419"/>
            <a:ext cx="11842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Nuclear tests,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time of tests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5F6EF-EA97-1CFC-1D65-2C3BD1BFC765}"/>
              </a:ext>
            </a:extLst>
          </p:cNvPr>
          <p:cNvSpPr/>
          <p:nvPr/>
        </p:nvSpPr>
        <p:spPr>
          <a:xfrm>
            <a:off x="2893127" y="291167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8496D-88A4-FD0D-3391-0FFCB07798E1}"/>
              </a:ext>
            </a:extLst>
          </p:cNvPr>
          <p:cNvSpPr/>
          <p:nvPr/>
        </p:nvSpPr>
        <p:spPr>
          <a:xfrm>
            <a:off x="4679120" y="291167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43888-24EE-5025-D58D-E539E38B24F1}"/>
              </a:ext>
            </a:extLst>
          </p:cNvPr>
          <p:cNvSpPr/>
          <p:nvPr/>
        </p:nvSpPr>
        <p:spPr>
          <a:xfrm>
            <a:off x="5202995" y="291167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81BF2-7BFD-0C5C-2885-91B5167EB19A}"/>
              </a:ext>
            </a:extLst>
          </p:cNvPr>
          <p:cNvSpPr/>
          <p:nvPr/>
        </p:nvSpPr>
        <p:spPr>
          <a:xfrm>
            <a:off x="6747468" y="2896257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DISO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11CFE-780C-308D-A9C2-E1726D4425B1}"/>
              </a:ext>
            </a:extLst>
          </p:cNvPr>
          <p:cNvSpPr/>
          <p:nvPr/>
        </p:nvSpPr>
        <p:spPr>
          <a:xfrm>
            <a:off x="8582025" y="2930727"/>
            <a:ext cx="457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C0E68-6A43-EA6B-AF95-BA5DF175AB4E}"/>
              </a:ext>
            </a:extLst>
          </p:cNvPr>
          <p:cNvSpPr/>
          <p:nvPr/>
        </p:nvSpPr>
        <p:spPr>
          <a:xfrm>
            <a:off x="5600702" y="3607553"/>
            <a:ext cx="282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OPSEC awareness training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68DDE-156D-7BEF-62EF-A04BB31CD1E9}"/>
              </a:ext>
            </a:extLst>
          </p:cNvPr>
          <p:cNvSpPr txBox="1"/>
          <p:nvPr/>
        </p:nvSpPr>
        <p:spPr>
          <a:xfrm>
            <a:off x="2" y="3451653"/>
            <a:ext cx="101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Unsecure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comms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65B71B-0B8C-D900-8D21-33A40F0154E6}"/>
              </a:ext>
            </a:extLst>
          </p:cNvPr>
          <p:cNvSpPr/>
          <p:nvPr/>
        </p:nvSpPr>
        <p:spPr>
          <a:xfrm>
            <a:off x="1494623" y="3587236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SIGINT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4ACFB0-FBDA-B06D-5394-5DDB5D8CC3CC}"/>
              </a:ext>
            </a:extLst>
          </p:cNvPr>
          <p:cNvSpPr/>
          <p:nvPr/>
        </p:nvSpPr>
        <p:spPr>
          <a:xfrm>
            <a:off x="2893127" y="3568902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82043-17C6-8C45-8255-92B88BD4D628}"/>
              </a:ext>
            </a:extLst>
          </p:cNvPr>
          <p:cNvSpPr/>
          <p:nvPr/>
        </p:nvSpPr>
        <p:spPr>
          <a:xfrm>
            <a:off x="3228977" y="3577711"/>
            <a:ext cx="1262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4D0B6C-EFB5-8E69-297D-9641EE92415C}"/>
              </a:ext>
            </a:extLst>
          </p:cNvPr>
          <p:cNvSpPr/>
          <p:nvPr/>
        </p:nvSpPr>
        <p:spPr>
          <a:xfrm>
            <a:off x="4679120" y="357842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805D8-68D8-A1C7-A8F0-B293F3A5393E}"/>
              </a:ext>
            </a:extLst>
          </p:cNvPr>
          <p:cNvSpPr/>
          <p:nvPr/>
        </p:nvSpPr>
        <p:spPr>
          <a:xfrm>
            <a:off x="5202995" y="3578427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18E603-AB66-0A15-E24D-96E366BEC526}"/>
              </a:ext>
            </a:extLst>
          </p:cNvPr>
          <p:cNvSpPr/>
          <p:nvPr/>
        </p:nvSpPr>
        <p:spPr>
          <a:xfrm>
            <a:off x="8582025" y="3559377"/>
            <a:ext cx="457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A7C34F-45DD-5C1B-3BBD-D752FC6FD6C5}"/>
              </a:ext>
            </a:extLst>
          </p:cNvPr>
          <p:cNvSpPr/>
          <p:nvPr/>
        </p:nvSpPr>
        <p:spPr>
          <a:xfrm>
            <a:off x="1228899" y="4338283"/>
            <a:ext cx="1323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HUMINT/OSINT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F996E1-818C-DEDE-2B55-D8D8A9E96B7C}"/>
              </a:ext>
            </a:extLst>
          </p:cNvPr>
          <p:cNvSpPr/>
          <p:nvPr/>
        </p:nvSpPr>
        <p:spPr>
          <a:xfrm>
            <a:off x="2898044" y="4340739"/>
            <a:ext cx="1712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E5FA92-CA74-2426-8F65-7CED6433B958}"/>
              </a:ext>
            </a:extLst>
          </p:cNvPr>
          <p:cNvSpPr txBox="1"/>
          <p:nvPr/>
        </p:nvSpPr>
        <p:spPr>
          <a:xfrm>
            <a:off x="3228977" y="4235818"/>
            <a:ext cx="12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Travel plans, time of tests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2C7651-FE7A-5279-2AA5-C77D344A7D08}"/>
              </a:ext>
            </a:extLst>
          </p:cNvPr>
          <p:cNvSpPr/>
          <p:nvPr/>
        </p:nvSpPr>
        <p:spPr>
          <a:xfrm>
            <a:off x="4488668" y="4355487"/>
            <a:ext cx="4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MH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177F82-6BEF-212B-6F32-C919D9C40D0B}"/>
              </a:ext>
            </a:extLst>
          </p:cNvPr>
          <p:cNvSpPr/>
          <p:nvPr/>
        </p:nvSpPr>
        <p:spPr>
          <a:xfrm>
            <a:off x="5000365" y="4350255"/>
            <a:ext cx="52536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MH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BE33F6-6815-FC8B-2F28-885C1DC09623}"/>
              </a:ext>
            </a:extLst>
          </p:cNvPr>
          <p:cNvSpPr/>
          <p:nvPr/>
        </p:nvSpPr>
        <p:spPr>
          <a:xfrm>
            <a:off x="5605618" y="4216903"/>
            <a:ext cx="282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Movement plan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8BE077-7E76-B103-DFA1-A285B61551E9}"/>
              </a:ext>
            </a:extLst>
          </p:cNvPr>
          <p:cNvSpPr/>
          <p:nvPr/>
        </p:nvSpPr>
        <p:spPr>
          <a:xfrm>
            <a:off x="8586945" y="4350870"/>
            <a:ext cx="457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/>
                <a:uLnTx/>
                <a:uFillTx/>
                <a:ea typeface="+mn-ea"/>
                <a:cs typeface="+mn-cs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D7BD1F-F69F-D2EF-3174-1EC67A62D778}"/>
              </a:ext>
            </a:extLst>
          </p:cNvPr>
          <p:cNvSpPr txBox="1"/>
          <p:nvPr/>
        </p:nvSpPr>
        <p:spPr bwMode="auto">
          <a:xfrm>
            <a:off x="-33453" y="4100056"/>
            <a:ext cx="107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Movementof scientists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30B8EA2-E422-E092-C543-2A5D850E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215"/>
            <a:ext cx="8229600" cy="7777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 Nuclear Test Scenario</a:t>
            </a:r>
          </a:p>
        </p:txBody>
      </p:sp>
    </p:spTree>
    <p:extLst>
      <p:ext uri="{BB962C8B-B14F-4D97-AF65-F5344CB8AC3E}">
        <p14:creationId xmlns:p14="http://schemas.microsoft.com/office/powerpoint/2010/main" val="39297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4C17AD-833E-8286-08A5-4638EF8A8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68569"/>
              </p:ext>
            </p:extLst>
          </p:nvPr>
        </p:nvGraphicFramePr>
        <p:xfrm>
          <a:off x="235303" y="1308074"/>
          <a:ext cx="8686799" cy="5084063"/>
        </p:xfrm>
        <a:graphic>
          <a:graphicData uri="http://schemas.openxmlformats.org/drawingml/2006/table">
            <a:tbl>
              <a:tblPr/>
              <a:tblGrid>
                <a:gridCol w="1678150">
                  <a:extLst>
                    <a:ext uri="{9D8B030D-6E8A-4147-A177-3AD203B41FA5}">
                      <a16:colId xmlns:a16="http://schemas.microsoft.com/office/drawing/2014/main" val="3262217264"/>
                    </a:ext>
                  </a:extLst>
                </a:gridCol>
                <a:gridCol w="3414223">
                  <a:extLst>
                    <a:ext uri="{9D8B030D-6E8A-4147-A177-3AD203B41FA5}">
                      <a16:colId xmlns:a16="http://schemas.microsoft.com/office/drawing/2014/main" val="856684106"/>
                    </a:ext>
                  </a:extLst>
                </a:gridCol>
                <a:gridCol w="600960">
                  <a:extLst>
                    <a:ext uri="{9D8B030D-6E8A-4147-A177-3AD203B41FA5}">
                      <a16:colId xmlns:a16="http://schemas.microsoft.com/office/drawing/2014/main" val="3934144440"/>
                    </a:ext>
                  </a:extLst>
                </a:gridCol>
                <a:gridCol w="2993466">
                  <a:extLst>
                    <a:ext uri="{9D8B030D-6E8A-4147-A177-3AD203B41FA5}">
                      <a16:colId xmlns:a16="http://schemas.microsoft.com/office/drawing/2014/main" val="1778239255"/>
                    </a:ext>
                  </a:extLst>
                </a:gridCol>
              </a:tblGrid>
              <a:tr h="3378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Secret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Critical 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051575"/>
                  </a:ext>
                </a:extLst>
              </a:tr>
              <a:tr h="5773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85864"/>
                  </a:ext>
                </a:extLst>
              </a:tr>
              <a:tr h="5773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Timing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558806"/>
                  </a:ext>
                </a:extLst>
              </a:tr>
              <a:tr h="6367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Strength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005440"/>
                  </a:ext>
                </a:extLst>
              </a:tr>
              <a:tr h="5773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14777"/>
                  </a:ext>
                </a:extLst>
              </a:tr>
              <a:tr h="6453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Readiness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371844"/>
                  </a:ext>
                </a:extLst>
              </a:tr>
              <a:tr h="5773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Intent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213572"/>
                  </a:ext>
                </a:extLst>
              </a:tr>
              <a:tr h="5773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779438"/>
                  </a:ext>
                </a:extLst>
              </a:tr>
              <a:tr h="5773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Presence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2147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672B6AB-5B50-4EEB-576D-9AB81923EE80}"/>
              </a:ext>
            </a:extLst>
          </p:cNvPr>
          <p:cNvGrpSpPr/>
          <p:nvPr/>
        </p:nvGrpSpPr>
        <p:grpSpPr>
          <a:xfrm>
            <a:off x="2005778" y="1671485"/>
            <a:ext cx="3244649" cy="4584826"/>
            <a:chOff x="2939842" y="1969531"/>
            <a:chExt cx="5889525" cy="42973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FEFCEE-08A2-53A3-9216-4675744D40F7}"/>
                </a:ext>
              </a:extLst>
            </p:cNvPr>
            <p:cNvGrpSpPr/>
            <p:nvPr/>
          </p:nvGrpSpPr>
          <p:grpSpPr>
            <a:xfrm>
              <a:off x="2939842" y="1969531"/>
              <a:ext cx="5889525" cy="3950565"/>
              <a:chOff x="2035286" y="1408832"/>
              <a:chExt cx="6410624" cy="387094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80501A-5737-69A5-B44A-46A5BF984276}"/>
                  </a:ext>
                </a:extLst>
              </p:cNvPr>
              <p:cNvSpPr txBox="1"/>
              <p:nvPr/>
            </p:nvSpPr>
            <p:spPr>
              <a:xfrm>
                <a:off x="2045117" y="1408832"/>
                <a:ext cx="6312303" cy="48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12913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Projected Lat / Long, Fleet   AOR, Specific country area, PIM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F12FDA-7B21-FA50-3912-BC97D84BB3DD}"/>
                  </a:ext>
                </a:extLst>
              </p:cNvPr>
              <p:cNvSpPr txBox="1"/>
              <p:nvPr/>
            </p:nvSpPr>
            <p:spPr>
              <a:xfrm>
                <a:off x="2035286" y="1936401"/>
                <a:ext cx="6400793" cy="48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12913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Deployment / Return dates, schedule of events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0D93BB-5094-5ADB-62E5-7BEA3A56650B}"/>
                  </a:ext>
                </a:extLst>
              </p:cNvPr>
              <p:cNvSpPr txBox="1"/>
              <p:nvPr/>
            </p:nvSpPr>
            <p:spPr>
              <a:xfrm>
                <a:off x="2045117" y="2488866"/>
                <a:ext cx="6312303" cy="48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Additional units, personnel, resources not already published in PAI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88294B-F9CB-9730-4708-2E1C1AB19602}"/>
                  </a:ext>
                </a:extLst>
              </p:cNvPr>
              <p:cNvSpPr txBox="1"/>
              <p:nvPr/>
            </p:nvSpPr>
            <p:spPr>
              <a:xfrm>
                <a:off x="2045115" y="2958821"/>
                <a:ext cx="64007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Tech specs of new or updated equipment, addition not normally associated with unit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954F0E-827F-20B1-A761-73F350A3CBD2}"/>
                  </a:ext>
                </a:extLst>
              </p:cNvPr>
              <p:cNvSpPr txBox="1"/>
              <p:nvPr/>
            </p:nvSpPr>
            <p:spPr>
              <a:xfrm>
                <a:off x="2045123" y="3591724"/>
                <a:ext cx="6390955" cy="48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12913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Level of preparedness to execute when required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EE88B-9C22-35F1-FBD8-57078E4F18FD}"/>
                  </a:ext>
                </a:extLst>
              </p:cNvPr>
              <p:cNvSpPr txBox="1"/>
              <p:nvPr/>
            </p:nvSpPr>
            <p:spPr>
              <a:xfrm>
                <a:off x="2045121" y="4170298"/>
                <a:ext cx="6390955" cy="48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12913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Rehearsals, Security posture, Weapons posture, ROE, new TTP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7BA88-DDB9-6201-0A1F-D59071250028}"/>
                  </a:ext>
                </a:extLst>
              </p:cNvPr>
              <p:cNvSpPr txBox="1"/>
              <p:nvPr/>
            </p:nvSpPr>
            <p:spPr>
              <a:xfrm>
                <a:off x="2045121" y="4601380"/>
                <a:ext cx="6390953" cy="67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12913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How an objective will be achieved and what your unit offers to the mission objective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5866E4-95F8-D8CA-7681-DBDCB6C94736}"/>
                </a:ext>
              </a:extLst>
            </p:cNvPr>
            <p:cNvSpPr txBox="1"/>
            <p:nvPr/>
          </p:nvSpPr>
          <p:spPr>
            <a:xfrm>
              <a:off x="2942314" y="5959100"/>
              <a:ext cx="51717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Where your unit is located now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E50635-BF72-ECD2-92AA-BAEF69EEB60E}"/>
              </a:ext>
            </a:extLst>
          </p:cNvPr>
          <p:cNvSpPr txBox="1"/>
          <p:nvPr/>
        </p:nvSpPr>
        <p:spPr>
          <a:xfrm>
            <a:off x="5932657" y="5262321"/>
            <a:ext cx="2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Active monitoring of hostile A/C, move to staging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DC5CC-608D-B132-ED67-30AF78259E18}"/>
              </a:ext>
            </a:extLst>
          </p:cNvPr>
          <p:cNvSpPr txBox="1"/>
          <p:nvPr/>
        </p:nvSpPr>
        <p:spPr>
          <a:xfrm>
            <a:off x="5938683" y="1681321"/>
            <a:ext cx="29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Social Media post of future potential port visit within a specified AOR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AE8E8-CC83-5B0C-DD5E-71532640E09D}"/>
              </a:ext>
            </a:extLst>
          </p:cNvPr>
          <p:cNvSpPr txBox="1"/>
          <p:nvPr/>
        </p:nvSpPr>
        <p:spPr>
          <a:xfrm>
            <a:off x="5938682" y="2148445"/>
            <a:ext cx="2970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Ships heading to weapons station  Command members at the airport with sea bags and equipment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C97575-C6A8-2071-38AC-DF973570392F}"/>
              </a:ext>
            </a:extLst>
          </p:cNvPr>
          <p:cNvSpPr txBox="1"/>
          <p:nvPr/>
        </p:nvSpPr>
        <p:spPr>
          <a:xfrm>
            <a:off x="5938682" y="2744141"/>
            <a:ext cx="298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Additional Carrier Strike Group (CSG) and / or Expeditionary Strike Group (ESG) deployed to an AOR.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AE493-2A4E-71A6-C137-DA463566617F}"/>
              </a:ext>
            </a:extLst>
          </p:cNvPr>
          <p:cNvSpPr txBox="1"/>
          <p:nvPr/>
        </p:nvSpPr>
        <p:spPr>
          <a:xfrm>
            <a:off x="5922826" y="3354209"/>
            <a:ext cx="298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TECREPS visit command with company logos displayed. Install teams arrive at command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84043A-52BD-7656-0302-0D80FFA0CD47}"/>
              </a:ext>
            </a:extLst>
          </p:cNvPr>
          <p:cNvSpPr txBox="1"/>
          <p:nvPr/>
        </p:nvSpPr>
        <p:spPr>
          <a:xfrm>
            <a:off x="5922826" y="4075618"/>
            <a:ext cx="299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News report of 25% of crew contracted COVID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A07AD9-C87A-23D1-5E19-A12A645390B7}"/>
              </a:ext>
            </a:extLst>
          </p:cNvPr>
          <p:cNvSpPr txBox="1"/>
          <p:nvPr/>
        </p:nvSpPr>
        <p:spPr>
          <a:xfrm>
            <a:off x="5927750" y="4677207"/>
            <a:ext cx="298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29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War games, specific commands / equipment arriving at a staging area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EE3F7C-36CE-F4C0-95CE-9531C8E85635}"/>
              </a:ext>
            </a:extLst>
          </p:cNvPr>
          <p:cNvSpPr txBox="1"/>
          <p:nvPr/>
        </p:nvSpPr>
        <p:spPr>
          <a:xfrm>
            <a:off x="5932657" y="5840099"/>
            <a:ext cx="2985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 signature, lack of noise discipline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EC3B96-95A9-2965-4350-978D200A95B3}"/>
              </a:ext>
            </a:extLst>
          </p:cNvPr>
          <p:cNvSpPr txBox="1"/>
          <p:nvPr/>
        </p:nvSpPr>
        <p:spPr>
          <a:xfrm>
            <a:off x="5467414" y="1767390"/>
            <a:ext cx="281354" cy="3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12CDD-47B8-B89C-DE28-26E6469EC8E3}"/>
              </a:ext>
            </a:extLst>
          </p:cNvPr>
          <p:cNvSpPr txBox="1"/>
          <p:nvPr/>
        </p:nvSpPr>
        <p:spPr>
          <a:xfrm>
            <a:off x="5467414" y="2352072"/>
            <a:ext cx="281354" cy="3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76EA93-1EB1-80F7-C044-2F98458FD979}"/>
              </a:ext>
            </a:extLst>
          </p:cNvPr>
          <p:cNvSpPr txBox="1"/>
          <p:nvPr/>
        </p:nvSpPr>
        <p:spPr>
          <a:xfrm>
            <a:off x="5403383" y="2917382"/>
            <a:ext cx="51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6F62F0-A395-5ABF-0B59-BF67AE2A0605}"/>
              </a:ext>
            </a:extLst>
          </p:cNvPr>
          <p:cNvSpPr txBox="1"/>
          <p:nvPr/>
        </p:nvSpPr>
        <p:spPr>
          <a:xfrm>
            <a:off x="5467414" y="3557836"/>
            <a:ext cx="281354" cy="3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0F45C8-66A9-29BC-8429-E9D7EF0F543A}"/>
              </a:ext>
            </a:extLst>
          </p:cNvPr>
          <p:cNvSpPr txBox="1"/>
          <p:nvPr/>
        </p:nvSpPr>
        <p:spPr>
          <a:xfrm>
            <a:off x="5467414" y="4144215"/>
            <a:ext cx="281354" cy="3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F4BB68-3140-36A3-D40B-32D8E575675D}"/>
              </a:ext>
            </a:extLst>
          </p:cNvPr>
          <p:cNvSpPr txBox="1"/>
          <p:nvPr/>
        </p:nvSpPr>
        <p:spPr>
          <a:xfrm>
            <a:off x="5467414" y="5358226"/>
            <a:ext cx="281354" cy="3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E520EC-937D-40BF-3B43-3227D4C75E8E}"/>
              </a:ext>
            </a:extLst>
          </p:cNvPr>
          <p:cNvSpPr txBox="1"/>
          <p:nvPr/>
        </p:nvSpPr>
        <p:spPr>
          <a:xfrm>
            <a:off x="5467414" y="5917345"/>
            <a:ext cx="281354" cy="3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885808-A4C8-7BBC-38B9-38E27A920738}"/>
              </a:ext>
            </a:extLst>
          </p:cNvPr>
          <p:cNvSpPr txBox="1"/>
          <p:nvPr/>
        </p:nvSpPr>
        <p:spPr>
          <a:xfrm>
            <a:off x="5398005" y="4754151"/>
            <a:ext cx="51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864029E-652E-7AC1-BDA1-1EF2C2C67E77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Identify Value &amp; Indicators</a:t>
            </a:r>
          </a:p>
        </p:txBody>
      </p:sp>
    </p:spTree>
    <p:extLst>
      <p:ext uri="{BB962C8B-B14F-4D97-AF65-F5344CB8AC3E}">
        <p14:creationId xmlns:p14="http://schemas.microsoft.com/office/powerpoint/2010/main" val="41722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127D-9D99-CC3D-3C2A-95876E7D5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EE9252-AD0F-52AA-88F0-C87481989FF2}"/>
              </a:ext>
            </a:extLst>
          </p:cNvPr>
          <p:cNvGrpSpPr/>
          <p:nvPr/>
        </p:nvGrpSpPr>
        <p:grpSpPr>
          <a:xfrm>
            <a:off x="6395906" y="1715032"/>
            <a:ext cx="2733368" cy="4475071"/>
            <a:chOff x="9832" y="1710115"/>
            <a:chExt cx="2733368" cy="44750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5C4858-6083-1121-E1E6-BD4B76D47088}"/>
                </a:ext>
              </a:extLst>
            </p:cNvPr>
            <p:cNvSpPr txBox="1"/>
            <p:nvPr/>
          </p:nvSpPr>
          <p:spPr>
            <a:xfrm>
              <a:off x="9832" y="1710115"/>
              <a:ext cx="2733368" cy="4475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Presence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Capability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Strength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Intent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Readiness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Timing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Location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Methods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73734A-C44F-587C-9A1A-3D15D0DC435D}"/>
                </a:ext>
              </a:extLst>
            </p:cNvPr>
            <p:cNvSpPr/>
            <p:nvPr/>
          </p:nvSpPr>
          <p:spPr>
            <a:xfrm>
              <a:off x="1543665" y="1769808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6F51FE-A90D-ECF0-ACF3-C2F4AC3A4CDA}"/>
                </a:ext>
              </a:extLst>
            </p:cNvPr>
            <p:cNvSpPr/>
            <p:nvPr/>
          </p:nvSpPr>
          <p:spPr>
            <a:xfrm>
              <a:off x="1548579" y="2394155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A1CEBD-2BCF-9785-219D-AC58529B675A}"/>
                </a:ext>
              </a:extLst>
            </p:cNvPr>
            <p:cNvSpPr/>
            <p:nvPr/>
          </p:nvSpPr>
          <p:spPr>
            <a:xfrm>
              <a:off x="1543662" y="2930009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31365F-ADBD-DE7F-D0EE-992D280246B6}"/>
                </a:ext>
              </a:extLst>
            </p:cNvPr>
            <p:cNvSpPr/>
            <p:nvPr/>
          </p:nvSpPr>
          <p:spPr>
            <a:xfrm>
              <a:off x="1543662" y="3529779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58F55-4B75-B4B3-405D-16AC131F0CED}"/>
                </a:ext>
              </a:extLst>
            </p:cNvPr>
            <p:cNvSpPr/>
            <p:nvPr/>
          </p:nvSpPr>
          <p:spPr>
            <a:xfrm>
              <a:off x="1538750" y="4124630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4C47D-7471-3FC0-56C4-22CCF79E987D}"/>
                </a:ext>
              </a:extLst>
            </p:cNvPr>
            <p:cNvSpPr/>
            <p:nvPr/>
          </p:nvSpPr>
          <p:spPr>
            <a:xfrm>
              <a:off x="1548577" y="4694903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5B06B4-9CD6-15FB-CB86-AB7C5C58DD46}"/>
                </a:ext>
              </a:extLst>
            </p:cNvPr>
            <p:cNvSpPr/>
            <p:nvPr/>
          </p:nvSpPr>
          <p:spPr>
            <a:xfrm>
              <a:off x="1543658" y="5270093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74DBE4-D8DE-5E6C-63FB-D835AE5C9FCE}"/>
                </a:ext>
              </a:extLst>
            </p:cNvPr>
            <p:cNvSpPr/>
            <p:nvPr/>
          </p:nvSpPr>
          <p:spPr>
            <a:xfrm>
              <a:off x="1548578" y="5864947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D48694-B5EF-A8F7-A866-27BC76F98473}"/>
              </a:ext>
            </a:extLst>
          </p:cNvPr>
          <p:cNvSpPr txBox="1"/>
          <p:nvPr/>
        </p:nvSpPr>
        <p:spPr>
          <a:xfrm>
            <a:off x="9822" y="1295087"/>
            <a:ext cx="3264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Friendly Perspective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145C2-96AC-74EB-BCFF-BA65AE99DFB0}"/>
              </a:ext>
            </a:extLst>
          </p:cNvPr>
          <p:cNvSpPr txBox="1"/>
          <p:nvPr/>
        </p:nvSpPr>
        <p:spPr>
          <a:xfrm>
            <a:off x="5874783" y="1290173"/>
            <a:ext cx="3264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Adversary Perspective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7F13EE-C779-DE0F-014E-7DDDBA7CCB8B}"/>
              </a:ext>
            </a:extLst>
          </p:cNvPr>
          <p:cNvGrpSpPr/>
          <p:nvPr/>
        </p:nvGrpSpPr>
        <p:grpSpPr>
          <a:xfrm>
            <a:off x="9832" y="1710115"/>
            <a:ext cx="2733368" cy="4475071"/>
            <a:chOff x="9832" y="1710115"/>
            <a:chExt cx="2733368" cy="447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41004F-6DA5-C98A-7C2D-1A12FF712926}"/>
                </a:ext>
              </a:extLst>
            </p:cNvPr>
            <p:cNvSpPr txBox="1"/>
            <p:nvPr/>
          </p:nvSpPr>
          <p:spPr>
            <a:xfrm>
              <a:off x="9832" y="1710115"/>
              <a:ext cx="2733368" cy="4475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Presence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Capability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Strength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Intent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Readiness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Timing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Location</a:t>
              </a:r>
            </a:p>
            <a:p>
              <a:pPr marL="682625" marR="0" lvl="1" indent="-225425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40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Methods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C4EFA3-5620-29AB-87D2-50F4811F998F}"/>
                </a:ext>
              </a:extLst>
            </p:cNvPr>
            <p:cNvSpPr/>
            <p:nvPr/>
          </p:nvSpPr>
          <p:spPr>
            <a:xfrm>
              <a:off x="1543665" y="1769808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DBDA9E-A565-A8EB-20C7-9D37FE321E96}"/>
                </a:ext>
              </a:extLst>
            </p:cNvPr>
            <p:cNvSpPr/>
            <p:nvPr/>
          </p:nvSpPr>
          <p:spPr>
            <a:xfrm>
              <a:off x="1548579" y="2394155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546109-2EB0-D006-0DC4-C2819C8164E4}"/>
                </a:ext>
              </a:extLst>
            </p:cNvPr>
            <p:cNvSpPr/>
            <p:nvPr/>
          </p:nvSpPr>
          <p:spPr>
            <a:xfrm>
              <a:off x="1543662" y="2930009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A29C38-1970-F3E4-E694-5FC46AB18048}"/>
                </a:ext>
              </a:extLst>
            </p:cNvPr>
            <p:cNvSpPr/>
            <p:nvPr/>
          </p:nvSpPr>
          <p:spPr>
            <a:xfrm>
              <a:off x="1543662" y="3529779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87B2F3-67A2-E187-B08C-6C0C089DCE12}"/>
                </a:ext>
              </a:extLst>
            </p:cNvPr>
            <p:cNvSpPr/>
            <p:nvPr/>
          </p:nvSpPr>
          <p:spPr>
            <a:xfrm>
              <a:off x="1538750" y="4124630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D95FA0-4FA3-1944-3733-BDDF41B93823}"/>
                </a:ext>
              </a:extLst>
            </p:cNvPr>
            <p:cNvSpPr/>
            <p:nvPr/>
          </p:nvSpPr>
          <p:spPr>
            <a:xfrm>
              <a:off x="1548577" y="4694903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0C11CF-556B-8CB0-34D5-8F51471B9C6D}"/>
                </a:ext>
              </a:extLst>
            </p:cNvPr>
            <p:cNvSpPr/>
            <p:nvPr/>
          </p:nvSpPr>
          <p:spPr>
            <a:xfrm>
              <a:off x="1543658" y="5270093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B2BD6D-DEDC-29E7-41E8-7A6E6A016B0F}"/>
                </a:ext>
              </a:extLst>
            </p:cNvPr>
            <p:cNvSpPr/>
            <p:nvPr/>
          </p:nvSpPr>
          <p:spPr>
            <a:xfrm>
              <a:off x="1548578" y="5864947"/>
              <a:ext cx="285135" cy="2458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12AC8F-275C-0489-B309-645C6962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1452" y="2223803"/>
            <a:ext cx="2609850" cy="28098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74B41F-CB80-B3C4-3C4F-F367BC6C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51" y="2210876"/>
            <a:ext cx="512108" cy="5121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CA0543-B13C-5362-AE2E-6B98767FE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81" y="2751652"/>
            <a:ext cx="512108" cy="5121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E94E08-EBA1-8C0E-517C-A153AE86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80" y="3941354"/>
            <a:ext cx="512108" cy="5121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9F01F7-D198-0472-7FFF-D6614B5A8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68" y="2220712"/>
            <a:ext cx="512108" cy="5121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91F93C-600C-BBD1-8A99-35ED131EA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984" y="2756568"/>
            <a:ext cx="512108" cy="5121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410F41-C3FA-B282-49AA-0E6CC338C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983" y="3956108"/>
            <a:ext cx="512108" cy="5121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9609CE-4D16-7C8E-8BA0-A352C3932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982" y="4526380"/>
            <a:ext cx="512108" cy="5121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D81EE4-BFA5-7342-2D99-F0984859D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98" y="5101570"/>
            <a:ext cx="512108" cy="51210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FB87351D-AFCA-32F8-BE0E-F936B4FF4828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USN Systems Support Command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Identify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/>
              </a:rPr>
              <a:t>Essential Secrets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17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380A4-6019-66CE-4C2B-0042C0A55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44F292-F69D-A82C-9517-2A022F1FCF91}"/>
              </a:ext>
            </a:extLst>
          </p:cNvPr>
          <p:cNvGraphicFramePr>
            <a:graphicFrameLocks noGrp="1"/>
          </p:cNvGraphicFramePr>
          <p:nvPr/>
        </p:nvGraphicFramePr>
        <p:xfrm>
          <a:off x="235900" y="3789086"/>
          <a:ext cx="8686800" cy="27010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216">
                  <a:extLst>
                    <a:ext uri="{9D8B030D-6E8A-4147-A177-3AD203B41FA5}">
                      <a16:colId xmlns:a16="http://schemas.microsoft.com/office/drawing/2014/main" val="1145106194"/>
                    </a:ext>
                  </a:extLst>
                </a:gridCol>
              </a:tblGrid>
              <a:tr h="2985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Critical Information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u="sng" baseline="0" dirty="0">
                          <a:solidFill>
                            <a:schemeClr val="tx1"/>
                          </a:solidFill>
                        </a:rPr>
                        <a:t>Adversary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Perspective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Essential Secrets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Critical Information (CI)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06941"/>
                  </a:ext>
                </a:extLst>
              </a:tr>
              <a:tr h="40401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782832"/>
                  </a:ext>
                </a:extLst>
              </a:tr>
              <a:tr h="38785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023619"/>
                  </a:ext>
                </a:extLst>
              </a:tr>
              <a:tr h="40282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473553"/>
                  </a:ext>
                </a:extLst>
              </a:tr>
              <a:tr h="40282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77151"/>
                  </a:ext>
                </a:extLst>
              </a:tr>
              <a:tr h="40282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438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7A1C64-F1F0-3E50-A68B-17F52A286281}"/>
              </a:ext>
            </a:extLst>
          </p:cNvPr>
          <p:cNvSpPr txBox="1"/>
          <p:nvPr/>
        </p:nvSpPr>
        <p:spPr>
          <a:xfrm>
            <a:off x="233245" y="4903543"/>
            <a:ext cx="2691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D2C76-4806-26B7-C575-158B1FD1128D}"/>
              </a:ext>
            </a:extLst>
          </p:cNvPr>
          <p:cNvSpPr txBox="1"/>
          <p:nvPr/>
        </p:nvSpPr>
        <p:spPr bwMode="auto">
          <a:xfrm>
            <a:off x="2935471" y="4506274"/>
            <a:ext cx="5879078" cy="3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 / equipment specifics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0F540-9F4E-9B43-0DF0-5F56E17B4982}"/>
              </a:ext>
            </a:extLst>
          </p:cNvPr>
          <p:cNvSpPr txBox="1"/>
          <p:nvPr/>
        </p:nvSpPr>
        <p:spPr>
          <a:xfrm>
            <a:off x="248264" y="4513995"/>
            <a:ext cx="2676648" cy="38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4A329-0407-80D5-13E0-B3EEFCE84C16}"/>
              </a:ext>
            </a:extLst>
          </p:cNvPr>
          <p:cNvSpPr txBox="1"/>
          <p:nvPr/>
        </p:nvSpPr>
        <p:spPr>
          <a:xfrm>
            <a:off x="242138" y="5694050"/>
            <a:ext cx="2692607" cy="38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 / Readiness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BA37A-1288-1015-9279-A544DD564CB1}"/>
              </a:ext>
            </a:extLst>
          </p:cNvPr>
          <p:cNvSpPr txBox="1"/>
          <p:nvPr/>
        </p:nvSpPr>
        <p:spPr bwMode="auto">
          <a:xfrm>
            <a:off x="2942247" y="4922853"/>
            <a:ext cx="58821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Inventory available for deployment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8D992-2E77-6D6E-2BCD-370C37F6EB4E}"/>
              </a:ext>
            </a:extLst>
          </p:cNvPr>
          <p:cNvSpPr txBox="1"/>
          <p:nvPr/>
        </p:nvSpPr>
        <p:spPr bwMode="auto">
          <a:xfrm>
            <a:off x="2938231" y="5618695"/>
            <a:ext cx="5886150" cy="6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time to arrive @ location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time to complete Install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D0FB7-DFD8-3E92-1F2B-4B35B28DBDBB}"/>
              </a:ext>
            </a:extLst>
          </p:cNvPr>
          <p:cNvSpPr txBox="1"/>
          <p:nvPr/>
        </p:nvSpPr>
        <p:spPr bwMode="auto">
          <a:xfrm>
            <a:off x="2946247" y="6105498"/>
            <a:ext cx="5878134" cy="3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of systems installations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DE0EA-B604-6CC5-C602-C44A6367205E}"/>
              </a:ext>
            </a:extLst>
          </p:cNvPr>
          <p:cNvSpPr txBox="1"/>
          <p:nvPr/>
        </p:nvSpPr>
        <p:spPr>
          <a:xfrm>
            <a:off x="274335" y="6104315"/>
            <a:ext cx="2630912" cy="38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AEAACE-0922-5B7D-3985-853E9E235769}"/>
              </a:ext>
            </a:extLst>
          </p:cNvPr>
          <p:cNvGraphicFramePr>
            <a:graphicFrameLocks noGrp="1"/>
          </p:cNvGraphicFramePr>
          <p:nvPr/>
        </p:nvGraphicFramePr>
        <p:xfrm>
          <a:off x="235900" y="1297548"/>
          <a:ext cx="8686800" cy="24688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216">
                  <a:extLst>
                    <a:ext uri="{9D8B030D-6E8A-4147-A177-3AD203B41FA5}">
                      <a16:colId xmlns:a16="http://schemas.microsoft.com/office/drawing/2014/main" val="1145106194"/>
                    </a:ext>
                  </a:extLst>
                </a:gridCol>
              </a:tblGrid>
              <a:tr h="3293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Critical Information –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Friendly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Perspective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Essential Secrets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Critical Information (CI)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06941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782832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955604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500988"/>
                  </a:ext>
                </a:extLst>
              </a:tr>
              <a:tr h="4412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394784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1DEE279C-4EC9-89C6-DBA3-D53FA62BACE5}"/>
              </a:ext>
            </a:extLst>
          </p:cNvPr>
          <p:cNvSpPr txBox="1">
            <a:spLocks/>
          </p:cNvSpPr>
          <p:nvPr/>
        </p:nvSpPr>
        <p:spPr>
          <a:xfrm>
            <a:off x="1231280" y="5235256"/>
            <a:ext cx="6933005" cy="93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D87B6-A6DD-49B3-2A83-01F4C72961AD}"/>
              </a:ext>
            </a:extLst>
          </p:cNvPr>
          <p:cNvSpPr txBox="1"/>
          <p:nvPr/>
        </p:nvSpPr>
        <p:spPr>
          <a:xfrm>
            <a:off x="243077" y="2503281"/>
            <a:ext cx="2691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EFA50-3B27-E202-CDEE-AA61F2108C77}"/>
              </a:ext>
            </a:extLst>
          </p:cNvPr>
          <p:cNvSpPr txBox="1"/>
          <p:nvPr/>
        </p:nvSpPr>
        <p:spPr bwMode="auto">
          <a:xfrm>
            <a:off x="2945303" y="2082935"/>
            <a:ext cx="58790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 / equipment specifics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67322-7D4F-5980-7DF1-7E512A41842B}"/>
              </a:ext>
            </a:extLst>
          </p:cNvPr>
          <p:cNvSpPr txBox="1"/>
          <p:nvPr/>
        </p:nvSpPr>
        <p:spPr>
          <a:xfrm>
            <a:off x="248264" y="2079281"/>
            <a:ext cx="267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0BD84-9BAA-B2A0-3291-8DF54FF7257D}"/>
              </a:ext>
            </a:extLst>
          </p:cNvPr>
          <p:cNvSpPr txBox="1"/>
          <p:nvPr/>
        </p:nvSpPr>
        <p:spPr bwMode="auto">
          <a:xfrm>
            <a:off x="2952079" y="2523740"/>
            <a:ext cx="58821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Inventory available for deployment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FA6FC-F6D1-9552-7324-79A326F088FC}"/>
              </a:ext>
            </a:extLst>
          </p:cNvPr>
          <p:cNvSpPr txBox="1"/>
          <p:nvPr/>
        </p:nvSpPr>
        <p:spPr>
          <a:xfrm>
            <a:off x="241102" y="2952567"/>
            <a:ext cx="2691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Readiness / Strength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56406-C012-AC81-203D-3B5743C5F6C8}"/>
              </a:ext>
            </a:extLst>
          </p:cNvPr>
          <p:cNvSpPr txBox="1"/>
          <p:nvPr/>
        </p:nvSpPr>
        <p:spPr>
          <a:xfrm>
            <a:off x="2398819" y="2940202"/>
            <a:ext cx="347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qualified teams available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C4A90-7CEA-D115-9147-17F7FDBE3F47}"/>
              </a:ext>
            </a:extLst>
          </p:cNvPr>
          <p:cNvSpPr txBox="1"/>
          <p:nvPr/>
        </p:nvSpPr>
        <p:spPr>
          <a:xfrm>
            <a:off x="231267" y="5293449"/>
            <a:ext cx="2691669" cy="38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Readiness / Strength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FDD162-969C-4C99-9DD1-6AE5A52831FA}"/>
              </a:ext>
            </a:extLst>
          </p:cNvPr>
          <p:cNvSpPr txBox="1"/>
          <p:nvPr/>
        </p:nvSpPr>
        <p:spPr>
          <a:xfrm>
            <a:off x="2945081" y="5320149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qualified teams available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088E90D-212C-B729-0A83-9A22F63C32C6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USN Systems Support Command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Identify Critical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826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4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FF6D-586F-C5ED-E221-B6AC21F7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ECD86B-4162-D8B6-D430-C8615D9DCF4A}"/>
              </a:ext>
            </a:extLst>
          </p:cNvPr>
          <p:cNvGraphicFramePr>
            <a:graphicFrameLocks noGrp="1"/>
          </p:cNvGraphicFramePr>
          <p:nvPr/>
        </p:nvGraphicFramePr>
        <p:xfrm>
          <a:off x="97655" y="1301040"/>
          <a:ext cx="8957569" cy="3876915"/>
        </p:xfrm>
        <a:graphic>
          <a:graphicData uri="http://schemas.openxmlformats.org/drawingml/2006/table">
            <a:tbl>
              <a:tblPr/>
              <a:tblGrid>
                <a:gridCol w="1686323">
                  <a:extLst>
                    <a:ext uri="{9D8B030D-6E8A-4147-A177-3AD203B41FA5}">
                      <a16:colId xmlns:a16="http://schemas.microsoft.com/office/drawing/2014/main" val="3262217264"/>
                    </a:ext>
                  </a:extLst>
                </a:gridCol>
                <a:gridCol w="2339789">
                  <a:extLst>
                    <a:ext uri="{9D8B030D-6E8A-4147-A177-3AD203B41FA5}">
                      <a16:colId xmlns:a16="http://schemas.microsoft.com/office/drawing/2014/main" val="856684106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val="393414444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1778239255"/>
                    </a:ext>
                  </a:extLst>
                </a:gridCol>
                <a:gridCol w="2089646">
                  <a:extLst>
                    <a:ext uri="{9D8B030D-6E8A-4147-A177-3AD203B41FA5}">
                      <a16:colId xmlns:a16="http://schemas.microsoft.com/office/drawing/2014/main" val="1164052446"/>
                    </a:ext>
                  </a:extLst>
                </a:gridCol>
              </a:tblGrid>
              <a:tr h="339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Secret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Critical 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Amplifying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051575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Capabilities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Systems / equipment specifics / of platform installed 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Contracts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85864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Inventory available for deployment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Equipment movement from warehouse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558806"/>
                  </a:ext>
                </a:extLst>
              </a:tr>
              <a:tr h="864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Readiness / Strength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of qualified teams 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Sailors leaving/traveling/arriving  w/equipment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Inventory available for deployment aggregated w/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this CI raises value to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005440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Timing / Readiness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Average time to arrive @ location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Average time to complete Install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Installation team departs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Sailors leaving/traveling/arriving with out equipment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# of qualified teams available aggregated w/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this CI raises value to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14777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Location of systems installation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Travel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arrangements 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flights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hotels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etc.)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213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C45AC-1E13-15EC-19EA-8232A2E8DCAC}"/>
              </a:ext>
            </a:extLst>
          </p:cNvPr>
          <p:cNvSpPr txBox="1"/>
          <p:nvPr/>
        </p:nvSpPr>
        <p:spPr>
          <a:xfrm>
            <a:off x="4203860" y="1781300"/>
            <a:ext cx="27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A03A8-EC36-428F-76B1-762E0BEC7086}"/>
              </a:ext>
            </a:extLst>
          </p:cNvPr>
          <p:cNvSpPr txBox="1"/>
          <p:nvPr/>
        </p:nvSpPr>
        <p:spPr>
          <a:xfrm>
            <a:off x="4130631" y="2349334"/>
            <a:ext cx="45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51762-F373-1B95-2611-C74AA25DF64A}"/>
              </a:ext>
            </a:extLst>
          </p:cNvPr>
          <p:cNvSpPr txBox="1"/>
          <p:nvPr/>
        </p:nvSpPr>
        <p:spPr>
          <a:xfrm>
            <a:off x="4213760" y="3061853"/>
            <a:ext cx="27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7C6EE-3041-CDBE-4FC1-A5189A19F19F}"/>
              </a:ext>
            </a:extLst>
          </p:cNvPr>
          <p:cNvSpPr txBox="1"/>
          <p:nvPr/>
        </p:nvSpPr>
        <p:spPr>
          <a:xfrm>
            <a:off x="4225635" y="4665026"/>
            <a:ext cx="27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E227A-A8CB-D5A0-8C5D-175E8C82D67A}"/>
              </a:ext>
            </a:extLst>
          </p:cNvPr>
          <p:cNvSpPr txBox="1"/>
          <p:nvPr/>
        </p:nvSpPr>
        <p:spPr>
          <a:xfrm>
            <a:off x="4126679" y="3924804"/>
            <a:ext cx="45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FF4B6C-5954-20D9-579B-587030FC43E9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USN Systems Support Command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Value of Critical Information &amp; Indicators</a:t>
            </a:r>
          </a:p>
        </p:txBody>
      </p:sp>
    </p:spTree>
    <p:extLst>
      <p:ext uri="{BB962C8B-B14F-4D97-AF65-F5344CB8AC3E}">
        <p14:creationId xmlns:p14="http://schemas.microsoft.com/office/powerpoint/2010/main" val="333157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46D37-9553-FE2D-0221-99F2EABD9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5237F89-3B72-2073-D51B-69275421E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20615"/>
              </p:ext>
            </p:extLst>
          </p:nvPr>
        </p:nvGraphicFramePr>
        <p:xfrm>
          <a:off x="159028" y="1394691"/>
          <a:ext cx="8832575" cy="5024585"/>
        </p:xfrm>
        <a:graphic>
          <a:graphicData uri="http://schemas.openxmlformats.org/drawingml/2006/table">
            <a:tbl>
              <a:tblPr firstRow="1" bandRow="1"/>
              <a:tblGrid>
                <a:gridCol w="2683565">
                  <a:extLst>
                    <a:ext uri="{9D8B030D-6E8A-4147-A177-3AD203B41FA5}">
                      <a16:colId xmlns:a16="http://schemas.microsoft.com/office/drawing/2014/main" val="2019408417"/>
                    </a:ext>
                  </a:extLst>
                </a:gridCol>
                <a:gridCol w="808383">
                  <a:extLst>
                    <a:ext uri="{9D8B030D-6E8A-4147-A177-3AD203B41FA5}">
                      <a16:colId xmlns:a16="http://schemas.microsoft.com/office/drawing/2014/main" val="1906617054"/>
                    </a:ext>
                  </a:extLst>
                </a:gridCol>
                <a:gridCol w="2259496">
                  <a:extLst>
                    <a:ext uri="{9D8B030D-6E8A-4147-A177-3AD203B41FA5}">
                      <a16:colId xmlns:a16="http://schemas.microsoft.com/office/drawing/2014/main" val="2705382067"/>
                    </a:ext>
                  </a:extLst>
                </a:gridCol>
                <a:gridCol w="3081131">
                  <a:extLst>
                    <a:ext uri="{9D8B030D-6E8A-4147-A177-3AD203B41FA5}">
                      <a16:colId xmlns:a16="http://schemas.microsoft.com/office/drawing/2014/main" val="3779950109"/>
                    </a:ext>
                  </a:extLst>
                </a:gridCol>
              </a:tblGrid>
              <a:tr h="59836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</a:rPr>
                        <a:t>Mission: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721482"/>
                  </a:ext>
                </a:extLst>
              </a:tr>
              <a:tr h="5983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</a:rPr>
                        <a:t>Adversary</a:t>
                      </a:r>
                      <a:r>
                        <a:rPr lang="en-US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Collection Capabilities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Overall Assessment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79755"/>
                  </a:ext>
                </a:extLst>
              </a:tr>
              <a:tr h="83606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</a:rPr>
                        <a:t>Intent: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Level</a:t>
                      </a:r>
                    </a:p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(H / MH / M / ML / L)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Level</a:t>
                      </a:r>
                    </a:p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(H / MH / M / ML / L)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48678"/>
                  </a:ext>
                </a:extLst>
              </a:tr>
              <a:tr h="598360"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OSINT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22267"/>
                  </a:ext>
                </a:extLst>
              </a:tr>
              <a:tr h="598360"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HUMIT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5230"/>
                  </a:ext>
                </a:extLst>
              </a:tr>
              <a:tr h="598360"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SIGINT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79579"/>
                  </a:ext>
                </a:extLst>
              </a:tr>
              <a:tr h="598360"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GEOINT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66589"/>
                  </a:ext>
                </a:extLst>
              </a:tr>
              <a:tr h="598360"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n>
                            <a:solidFill>
                              <a:schemeClr val="tx2"/>
                            </a:solidFill>
                          </a:ln>
                        </a:rPr>
                        <a:t>MASINT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025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770C11-7E97-4016-6FFE-6157165A49C4}"/>
              </a:ext>
            </a:extLst>
          </p:cNvPr>
          <p:cNvSpPr txBox="1"/>
          <p:nvPr/>
        </p:nvSpPr>
        <p:spPr>
          <a:xfrm flipH="1">
            <a:off x="1387107" y="1480503"/>
            <a:ext cx="6383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Install and maintain sensitive Fleet Systems and train Sailors on its operations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E3839E-8E70-57D0-314B-E60762A72CD2}"/>
              </a:ext>
            </a:extLst>
          </p:cNvPr>
          <p:cNvSpPr txBox="1"/>
          <p:nvPr/>
        </p:nvSpPr>
        <p:spPr>
          <a:xfrm flipH="1">
            <a:off x="1675406" y="2034185"/>
            <a:ext cx="497949" cy="308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FIE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6E96E7-A64F-167A-5679-2493D74D713E}"/>
              </a:ext>
            </a:extLst>
          </p:cNvPr>
          <p:cNvSpPr txBox="1"/>
          <p:nvPr/>
        </p:nvSpPr>
        <p:spPr>
          <a:xfrm flipH="1">
            <a:off x="763328" y="2608448"/>
            <a:ext cx="20948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82"/>
                </a:solidFill>
                <a:latin typeface="Arial"/>
              </a:rPr>
              <a:t>Probability adversary will act against us (Circle one)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CADE-D9C9-F152-059E-4DE11100C9E6}"/>
              </a:ext>
            </a:extLst>
          </p:cNvPr>
          <p:cNvSpPr txBox="1"/>
          <p:nvPr/>
        </p:nvSpPr>
        <p:spPr>
          <a:xfrm>
            <a:off x="351183" y="3624470"/>
            <a:ext cx="22793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44546A"/>
                </a:solidFill>
                <a:latin typeface="Calibri" panose="020F0502020204030204"/>
              </a:rPr>
              <a:t>HIGH</a:t>
            </a:r>
          </a:p>
          <a:p>
            <a:pPr algn="ctr">
              <a:defRPr/>
            </a:pPr>
            <a:endParaRPr lang="en-US" sz="800" b="1" dirty="0">
              <a:solidFill>
                <a:srgbClr val="44546A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44546A"/>
                </a:solidFill>
                <a:latin typeface="Calibri" panose="020F0502020204030204"/>
              </a:rPr>
              <a:t>MEDIUM HIGH</a:t>
            </a:r>
          </a:p>
          <a:p>
            <a:pPr algn="ctr">
              <a:defRPr/>
            </a:pPr>
            <a:endParaRPr lang="en-US" sz="800" b="1" dirty="0">
              <a:solidFill>
                <a:srgbClr val="44546A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44546A"/>
                </a:solidFill>
                <a:latin typeface="Calibri" panose="020F0502020204030204"/>
              </a:rPr>
              <a:t>MEDIUM</a:t>
            </a:r>
          </a:p>
          <a:p>
            <a:pPr algn="ctr">
              <a:defRPr/>
            </a:pPr>
            <a:endParaRPr lang="en-US" sz="800" b="1" dirty="0">
              <a:solidFill>
                <a:srgbClr val="44546A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44546A"/>
                </a:solidFill>
                <a:latin typeface="Calibri" panose="020F0502020204030204"/>
              </a:rPr>
              <a:t>MEDIUM LOW</a:t>
            </a:r>
          </a:p>
          <a:p>
            <a:pPr algn="ctr">
              <a:defRPr/>
            </a:pPr>
            <a:endParaRPr lang="en-US" sz="800" b="1" dirty="0">
              <a:solidFill>
                <a:srgbClr val="44546A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44546A"/>
                </a:solidFill>
                <a:latin typeface="Calibri" panose="020F0502020204030204"/>
              </a:rPr>
              <a:t>LOW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6654AB-0E26-3D93-48FD-DD9B69721AD8}"/>
              </a:ext>
            </a:extLst>
          </p:cNvPr>
          <p:cNvCxnSpPr/>
          <p:nvPr/>
        </p:nvCxnSpPr>
        <p:spPr>
          <a:xfrm>
            <a:off x="2833626" y="2927969"/>
            <a:ext cx="6626" cy="478814"/>
          </a:xfrm>
          <a:prstGeom prst="line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45BB13-F975-22B3-6D94-94836AA705AE}"/>
              </a:ext>
            </a:extLst>
          </p:cNvPr>
          <p:cNvSpPr txBox="1"/>
          <p:nvPr/>
        </p:nvSpPr>
        <p:spPr>
          <a:xfrm>
            <a:off x="4400550" y="354538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0F9F4E-F39B-A3B0-DF70-2DA0B1896948}"/>
              </a:ext>
            </a:extLst>
          </p:cNvPr>
          <p:cNvSpPr txBox="1"/>
          <p:nvPr/>
        </p:nvSpPr>
        <p:spPr>
          <a:xfrm>
            <a:off x="4400550" y="41379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6D5533-EEAE-D1C1-99E4-FDE057A8EA76}"/>
              </a:ext>
            </a:extLst>
          </p:cNvPr>
          <p:cNvSpPr txBox="1"/>
          <p:nvPr/>
        </p:nvSpPr>
        <p:spPr>
          <a:xfrm>
            <a:off x="4400550" y="472186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94C184-C07C-9DEC-6FDE-06AFD6016364}"/>
              </a:ext>
            </a:extLst>
          </p:cNvPr>
          <p:cNvSpPr txBox="1"/>
          <p:nvPr/>
        </p:nvSpPr>
        <p:spPr>
          <a:xfrm>
            <a:off x="4400550" y="53245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16DEE6-28DB-315C-23AF-6B91F9BA0829}"/>
              </a:ext>
            </a:extLst>
          </p:cNvPr>
          <p:cNvSpPr txBox="1"/>
          <p:nvPr/>
        </p:nvSpPr>
        <p:spPr>
          <a:xfrm>
            <a:off x="4213600" y="5930315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9EA86-D92C-25D1-420C-28F0DFEBE05F}"/>
              </a:ext>
            </a:extLst>
          </p:cNvPr>
          <p:cNvSpPr txBox="1"/>
          <p:nvPr/>
        </p:nvSpPr>
        <p:spPr>
          <a:xfrm>
            <a:off x="6977203" y="354480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81E0D4-24C1-4DD7-4B4A-ECEBBFBB4718}"/>
              </a:ext>
            </a:extLst>
          </p:cNvPr>
          <p:cNvSpPr txBox="1"/>
          <p:nvPr/>
        </p:nvSpPr>
        <p:spPr>
          <a:xfrm>
            <a:off x="6977208" y="413737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59973A-8DEC-1950-0EF1-0BC3257796CB}"/>
              </a:ext>
            </a:extLst>
          </p:cNvPr>
          <p:cNvSpPr txBox="1"/>
          <p:nvPr/>
        </p:nvSpPr>
        <p:spPr>
          <a:xfrm>
            <a:off x="6977204" y="473052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A9AAF5-13FF-9EE7-30A4-B93D30C3DB25}"/>
              </a:ext>
            </a:extLst>
          </p:cNvPr>
          <p:cNvSpPr txBox="1"/>
          <p:nvPr/>
        </p:nvSpPr>
        <p:spPr>
          <a:xfrm>
            <a:off x="6977204" y="532395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E04D61-F1E7-EDFE-8582-FD19CF796AF0}"/>
              </a:ext>
            </a:extLst>
          </p:cNvPr>
          <p:cNvSpPr txBox="1"/>
          <p:nvPr/>
        </p:nvSpPr>
        <p:spPr>
          <a:xfrm>
            <a:off x="6505092" y="5920506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D681187-3592-EB7A-B976-5D544FB65434}"/>
              </a:ext>
            </a:extLst>
          </p:cNvPr>
          <p:cNvSpPr/>
          <p:nvPr/>
        </p:nvSpPr>
        <p:spPr>
          <a:xfrm>
            <a:off x="1252330" y="3624470"/>
            <a:ext cx="477079" cy="27829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F50A499-7C46-D153-91D1-49E1C3432A5F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Threat Analysis</a:t>
            </a:r>
          </a:p>
        </p:txBody>
      </p:sp>
    </p:spTree>
    <p:extLst>
      <p:ext uri="{BB962C8B-B14F-4D97-AF65-F5344CB8AC3E}">
        <p14:creationId xmlns:p14="http://schemas.microsoft.com/office/powerpoint/2010/main" val="12449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43F9-E1B7-DFD2-A3F5-809CFD2F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7E902-D59A-8716-1491-7F9D00761588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41C40C-968F-CB99-93F6-5FFDC45A8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37863"/>
              </p:ext>
            </p:extLst>
          </p:nvPr>
        </p:nvGraphicFramePr>
        <p:xfrm>
          <a:off x="234223" y="1397000"/>
          <a:ext cx="8611759" cy="4397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667">
                  <a:extLst>
                    <a:ext uri="{9D8B030D-6E8A-4147-A177-3AD203B41FA5}">
                      <a16:colId xmlns:a16="http://schemas.microsoft.com/office/drawing/2014/main" val="2792692830"/>
                    </a:ext>
                  </a:extLst>
                </a:gridCol>
                <a:gridCol w="4505092">
                  <a:extLst>
                    <a:ext uri="{9D8B030D-6E8A-4147-A177-3AD203B41FA5}">
                      <a16:colId xmlns:a16="http://schemas.microsoft.com/office/drawing/2014/main" val="1360398662"/>
                    </a:ext>
                  </a:extLst>
                </a:gridCol>
              </a:tblGrid>
              <a:tr h="5062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Vulnerability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Collection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32940"/>
                  </a:ext>
                </a:extLst>
              </a:tr>
              <a:tr h="7123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074442"/>
                  </a:ext>
                </a:extLst>
              </a:tr>
              <a:tr h="635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523924"/>
                  </a:ext>
                </a:extLst>
              </a:tr>
              <a:tr h="635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32891"/>
                  </a:ext>
                </a:extLst>
              </a:tr>
              <a:tr h="635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783082"/>
                  </a:ext>
                </a:extLst>
              </a:tr>
              <a:tr h="635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091637"/>
                  </a:ext>
                </a:extLst>
              </a:tr>
              <a:tr h="635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8678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9EF3E7-1479-13DE-94DC-0EC6F334E134}"/>
              </a:ext>
            </a:extLst>
          </p:cNvPr>
          <p:cNvSpPr txBox="1"/>
          <p:nvPr/>
        </p:nvSpPr>
        <p:spPr>
          <a:xfrm>
            <a:off x="279367" y="2745349"/>
            <a:ext cx="404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Unsecure comms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B2404-44D2-C6CC-703F-00873B567292}"/>
              </a:ext>
            </a:extLst>
          </p:cNvPr>
          <p:cNvSpPr txBox="1"/>
          <p:nvPr/>
        </p:nvSpPr>
        <p:spPr>
          <a:xfrm>
            <a:off x="280168" y="4017464"/>
            <a:ext cx="405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Overwhelmed QD / Piggybacking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062F-A9DC-A425-916F-0AE182910A63}"/>
              </a:ext>
            </a:extLst>
          </p:cNvPr>
          <p:cNvSpPr txBox="1"/>
          <p:nvPr/>
        </p:nvSpPr>
        <p:spPr>
          <a:xfrm>
            <a:off x="258101" y="2111346"/>
            <a:ext cx="321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awareness / apathy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B80FC-1B74-5C61-25C5-9080239A2395}"/>
              </a:ext>
            </a:extLst>
          </p:cNvPr>
          <p:cNvSpPr txBox="1"/>
          <p:nvPr/>
        </p:nvSpPr>
        <p:spPr>
          <a:xfrm>
            <a:off x="279366" y="3372953"/>
            <a:ext cx="286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 / App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F1F17-A3B4-3D41-F16F-CA869BADA919}"/>
              </a:ext>
            </a:extLst>
          </p:cNvPr>
          <p:cNvSpPr txBox="1"/>
          <p:nvPr/>
        </p:nvSpPr>
        <p:spPr>
          <a:xfrm>
            <a:off x="284126" y="4639915"/>
            <a:ext cx="242610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Predictable patterns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ADA10-C2A8-0F9E-0A39-05F4DF31BB35}"/>
              </a:ext>
            </a:extLst>
          </p:cNvPr>
          <p:cNvSpPr txBox="1"/>
          <p:nvPr/>
        </p:nvSpPr>
        <p:spPr>
          <a:xfrm>
            <a:off x="4502066" y="2124126"/>
            <a:ext cx="398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OSINT / HUMINT / SIGINT / GEOINT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F5DBF-D22C-0EFD-6FE8-DB146E99A307}"/>
              </a:ext>
            </a:extLst>
          </p:cNvPr>
          <p:cNvSpPr txBox="1"/>
          <p:nvPr/>
        </p:nvSpPr>
        <p:spPr>
          <a:xfrm>
            <a:off x="4512701" y="2766363"/>
            <a:ext cx="301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562F7-A807-40B7-08F9-68422838692A}"/>
              </a:ext>
            </a:extLst>
          </p:cNvPr>
          <p:cNvSpPr txBox="1"/>
          <p:nvPr/>
        </p:nvSpPr>
        <p:spPr>
          <a:xfrm>
            <a:off x="4508688" y="3401614"/>
            <a:ext cx="21526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A1C47-67E4-CC36-2B38-6A054672DB36}"/>
              </a:ext>
            </a:extLst>
          </p:cNvPr>
          <p:cNvSpPr txBox="1"/>
          <p:nvPr/>
        </p:nvSpPr>
        <p:spPr>
          <a:xfrm>
            <a:off x="4497571" y="4022585"/>
            <a:ext cx="22312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CB47A-4998-9FC4-BF10-AC94C7D6C5B5}"/>
              </a:ext>
            </a:extLst>
          </p:cNvPr>
          <p:cNvSpPr txBox="1"/>
          <p:nvPr/>
        </p:nvSpPr>
        <p:spPr>
          <a:xfrm>
            <a:off x="4504305" y="4663140"/>
            <a:ext cx="429914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OSINT / SIGINT / HUMINT / GEOINT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CDC22E-C40D-DDEA-2673-B4752ADE50FE}"/>
              </a:ext>
            </a:extLst>
          </p:cNvPr>
          <p:cNvSpPr txBox="1"/>
          <p:nvPr/>
        </p:nvSpPr>
        <p:spPr>
          <a:xfrm>
            <a:off x="4508204" y="5246190"/>
            <a:ext cx="358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SIGINT / HUMINT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5B91D-079D-BF85-F4BF-13BE31D8D8D4}"/>
              </a:ext>
            </a:extLst>
          </p:cNvPr>
          <p:cNvSpPr txBox="1"/>
          <p:nvPr/>
        </p:nvSpPr>
        <p:spPr>
          <a:xfrm>
            <a:off x="298020" y="5238875"/>
            <a:ext cx="414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Alarm System</a:t>
            </a:r>
          </a:p>
        </p:txBody>
      </p:sp>
    </p:spTree>
    <p:extLst>
      <p:ext uri="{BB962C8B-B14F-4D97-AF65-F5344CB8AC3E}">
        <p14:creationId xmlns:p14="http://schemas.microsoft.com/office/powerpoint/2010/main" val="272618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D402-3214-803B-77A6-1475E548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564B-CD10-D095-11D5-E48FAA38A2F7}"/>
              </a:ext>
            </a:extLst>
          </p:cNvPr>
          <p:cNvSpPr txBox="1">
            <a:spLocks/>
          </p:cNvSpPr>
          <p:nvPr/>
        </p:nvSpPr>
        <p:spPr>
          <a:xfrm>
            <a:off x="457200" y="513215"/>
            <a:ext cx="8229600" cy="77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USN Systems Support Command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3961C9-61B9-FD64-5B40-7B0830806153}"/>
              </a:ext>
            </a:extLst>
          </p:cNvPr>
          <p:cNvGraphicFramePr>
            <a:graphicFrameLocks noGrp="1"/>
          </p:cNvGraphicFramePr>
          <p:nvPr/>
        </p:nvGraphicFramePr>
        <p:xfrm>
          <a:off x="1" y="1315892"/>
          <a:ext cx="9144001" cy="5186347"/>
        </p:xfrm>
        <a:graphic>
          <a:graphicData uri="http://schemas.openxmlformats.org/drawingml/2006/table">
            <a:tbl>
              <a:tblPr firstRow="1" bandRow="1"/>
              <a:tblGrid>
                <a:gridCol w="1336229">
                  <a:extLst>
                    <a:ext uri="{9D8B030D-6E8A-4147-A177-3AD203B41FA5}">
                      <a16:colId xmlns:a16="http://schemas.microsoft.com/office/drawing/2014/main" val="295115150"/>
                    </a:ext>
                  </a:extLst>
                </a:gridCol>
                <a:gridCol w="885977">
                  <a:extLst>
                    <a:ext uri="{9D8B030D-6E8A-4147-A177-3AD203B41FA5}">
                      <a16:colId xmlns:a16="http://schemas.microsoft.com/office/drawing/2014/main" val="2440024650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68993747"/>
                    </a:ext>
                  </a:extLst>
                </a:gridCol>
                <a:gridCol w="1995295">
                  <a:extLst>
                    <a:ext uri="{9D8B030D-6E8A-4147-A177-3AD203B41FA5}">
                      <a16:colId xmlns:a16="http://schemas.microsoft.com/office/drawing/2014/main" val="2606387617"/>
                    </a:ext>
                  </a:extLst>
                </a:gridCol>
                <a:gridCol w="799118">
                  <a:extLst>
                    <a:ext uri="{9D8B030D-6E8A-4147-A177-3AD203B41FA5}">
                      <a16:colId xmlns:a16="http://schemas.microsoft.com/office/drawing/2014/main" val="1765664716"/>
                    </a:ext>
                  </a:extLst>
                </a:gridCol>
                <a:gridCol w="589513">
                  <a:extLst>
                    <a:ext uri="{9D8B030D-6E8A-4147-A177-3AD203B41FA5}">
                      <a16:colId xmlns:a16="http://schemas.microsoft.com/office/drawing/2014/main" val="2173535404"/>
                    </a:ext>
                  </a:extLst>
                </a:gridCol>
                <a:gridCol w="1807840">
                  <a:extLst>
                    <a:ext uri="{9D8B030D-6E8A-4147-A177-3AD203B41FA5}">
                      <a16:colId xmlns:a16="http://schemas.microsoft.com/office/drawing/2014/main" val="833458762"/>
                    </a:ext>
                  </a:extLst>
                </a:gridCol>
                <a:gridCol w="943220">
                  <a:extLst>
                    <a:ext uri="{9D8B030D-6E8A-4147-A177-3AD203B41FA5}">
                      <a16:colId xmlns:a16="http://schemas.microsoft.com/office/drawing/2014/main" val="4269237700"/>
                    </a:ext>
                  </a:extLst>
                </a:gridCol>
              </a:tblGrid>
              <a:tr h="596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Vulnerability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Threat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Threat Rating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Critical Information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Value / Impact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20000"/>
                        <a:lumOff val="8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Risk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Residual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Risk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93669"/>
                  </a:ext>
                </a:extLst>
              </a:tr>
              <a:tr h="853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660739"/>
                  </a:ext>
                </a:extLst>
              </a:tr>
              <a:tr h="642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21416"/>
                  </a:ext>
                </a:extLst>
              </a:tr>
              <a:tr h="67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33505"/>
                  </a:ext>
                </a:extLst>
              </a:tr>
              <a:tr h="492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17511"/>
                  </a:ext>
                </a:extLst>
              </a:tr>
              <a:tr h="1201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375353"/>
                  </a:ext>
                </a:extLst>
              </a:tr>
              <a:tr h="730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564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6404AF-7B5E-D317-6ACF-23585E4B7206}"/>
              </a:ext>
            </a:extLst>
          </p:cNvPr>
          <p:cNvSpPr txBox="1"/>
          <p:nvPr/>
        </p:nvSpPr>
        <p:spPr>
          <a:xfrm>
            <a:off x="33056" y="2778757"/>
            <a:ext cx="127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Unsecure </a:t>
            </a:r>
          </a:p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comms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0907B-4B43-8FDC-82FB-6990B04D6374}"/>
              </a:ext>
            </a:extLst>
          </p:cNvPr>
          <p:cNvSpPr txBox="1"/>
          <p:nvPr/>
        </p:nvSpPr>
        <p:spPr>
          <a:xfrm>
            <a:off x="-3592" y="3424752"/>
            <a:ext cx="134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Social media /</a:t>
            </a:r>
          </a:p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 App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F4D2F-16C3-21B4-87BF-1B80FFAC28D3}"/>
              </a:ext>
            </a:extLst>
          </p:cNvPr>
          <p:cNvSpPr txBox="1"/>
          <p:nvPr/>
        </p:nvSpPr>
        <p:spPr>
          <a:xfrm>
            <a:off x="34780" y="4098980"/>
            <a:ext cx="128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Busy QD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27DFA-7B2F-8409-9015-8C92780AA441}"/>
              </a:ext>
            </a:extLst>
          </p:cNvPr>
          <p:cNvSpPr txBox="1"/>
          <p:nvPr/>
        </p:nvSpPr>
        <p:spPr>
          <a:xfrm>
            <a:off x="5330" y="4907676"/>
            <a:ext cx="134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Predictable </a:t>
            </a:r>
          </a:p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patterns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12E0F-FF72-B492-5672-975453B2DBB6}"/>
              </a:ext>
            </a:extLst>
          </p:cNvPr>
          <p:cNvSpPr txBox="1"/>
          <p:nvPr/>
        </p:nvSpPr>
        <p:spPr>
          <a:xfrm>
            <a:off x="33056" y="1910354"/>
            <a:ext cx="127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Lack of awareness / apathy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D752F-4DFC-8AA1-2891-458FCA303779}"/>
              </a:ext>
            </a:extLst>
          </p:cNvPr>
          <p:cNvSpPr txBox="1"/>
          <p:nvPr/>
        </p:nvSpPr>
        <p:spPr>
          <a:xfrm>
            <a:off x="5330" y="6020488"/>
            <a:ext cx="1316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Alarm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C094E-440F-E350-95B9-E13C1EB0D994}"/>
              </a:ext>
            </a:extLst>
          </p:cNvPr>
          <p:cNvSpPr txBox="1"/>
          <p:nvPr/>
        </p:nvSpPr>
        <p:spPr>
          <a:xfrm>
            <a:off x="1271138" y="1919788"/>
            <a:ext cx="100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ALL </a:t>
            </a:r>
            <a:r>
              <a:rPr lang="en-US" sz="1400" b="1" dirty="0">
                <a:solidFill>
                  <a:srgbClr val="000082"/>
                </a:solidFill>
                <a:latin typeface="Arial"/>
              </a:rPr>
              <a:t>&lt;</a:t>
            </a:r>
            <a:r>
              <a:rPr lang="en-US" sz="1400" dirty="0">
                <a:solidFill>
                  <a:srgbClr val="000082"/>
                </a:solidFill>
                <a:latin typeface="Arial"/>
              </a:rPr>
              <a:t> MASINT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C2B32-50E1-B213-5D6E-92CF88E0AC39}"/>
              </a:ext>
            </a:extLst>
          </p:cNvPr>
          <p:cNvSpPr txBox="1"/>
          <p:nvPr/>
        </p:nvSpPr>
        <p:spPr>
          <a:xfrm>
            <a:off x="2306420" y="1978808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3B559C-E756-4FB1-AACF-6B9581E6BB01}"/>
              </a:ext>
            </a:extLst>
          </p:cNvPr>
          <p:cNvSpPr txBox="1"/>
          <p:nvPr/>
        </p:nvSpPr>
        <p:spPr>
          <a:xfrm>
            <a:off x="1306714" y="2776845"/>
            <a:ext cx="88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SIGINT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2C992-FCCC-3451-4986-55FD6441189A}"/>
              </a:ext>
            </a:extLst>
          </p:cNvPr>
          <p:cNvSpPr txBox="1"/>
          <p:nvPr/>
        </p:nvSpPr>
        <p:spPr>
          <a:xfrm>
            <a:off x="2222207" y="2753510"/>
            <a:ext cx="79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7CA74-5538-E6C9-569E-5EF0B7D7EE82}"/>
              </a:ext>
            </a:extLst>
          </p:cNvPr>
          <p:cNvSpPr txBox="1"/>
          <p:nvPr/>
        </p:nvSpPr>
        <p:spPr>
          <a:xfrm>
            <a:off x="1335556" y="3409441"/>
            <a:ext cx="876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OSINT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631E7-0455-945A-AFBE-B5BFE2FEC083}"/>
              </a:ext>
            </a:extLst>
          </p:cNvPr>
          <p:cNvSpPr txBox="1"/>
          <p:nvPr/>
        </p:nvSpPr>
        <p:spPr>
          <a:xfrm>
            <a:off x="2320341" y="3440854"/>
            <a:ext cx="6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ED12B-179F-E6C7-94EE-2B93D7347757}"/>
              </a:ext>
            </a:extLst>
          </p:cNvPr>
          <p:cNvSpPr txBox="1"/>
          <p:nvPr/>
        </p:nvSpPr>
        <p:spPr>
          <a:xfrm>
            <a:off x="2330974" y="4070673"/>
            <a:ext cx="6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250484-A128-2154-7A6E-D561A8AB5183}"/>
              </a:ext>
            </a:extLst>
          </p:cNvPr>
          <p:cNvSpPr txBox="1"/>
          <p:nvPr/>
        </p:nvSpPr>
        <p:spPr>
          <a:xfrm>
            <a:off x="3028661" y="1965833"/>
            <a:ext cx="197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928A7-3208-BDCC-1BBF-D067A027D9C9}"/>
              </a:ext>
            </a:extLst>
          </p:cNvPr>
          <p:cNvSpPr txBox="1"/>
          <p:nvPr/>
        </p:nvSpPr>
        <p:spPr>
          <a:xfrm>
            <a:off x="3028661" y="3426679"/>
            <a:ext cx="197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ALL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953F7-4D24-30F8-3699-BC76625E477A}"/>
              </a:ext>
            </a:extLst>
          </p:cNvPr>
          <p:cNvSpPr txBox="1"/>
          <p:nvPr/>
        </p:nvSpPr>
        <p:spPr>
          <a:xfrm>
            <a:off x="1345895" y="4106034"/>
            <a:ext cx="87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HUMINT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988E6-A50C-F130-4501-E4980CB6F538}"/>
              </a:ext>
            </a:extLst>
          </p:cNvPr>
          <p:cNvSpPr txBox="1"/>
          <p:nvPr/>
        </p:nvSpPr>
        <p:spPr>
          <a:xfrm>
            <a:off x="3021210" y="4053519"/>
            <a:ext cx="1980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ALL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968A9C-20F7-6258-1AC3-BBB561F41561}"/>
              </a:ext>
            </a:extLst>
          </p:cNvPr>
          <p:cNvSpPr txBox="1"/>
          <p:nvPr/>
        </p:nvSpPr>
        <p:spPr>
          <a:xfrm>
            <a:off x="2327110" y="5008633"/>
            <a:ext cx="606131" cy="3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0CB36F-88FD-479D-21F1-E648FE1125DC}"/>
              </a:ext>
            </a:extLst>
          </p:cNvPr>
          <p:cNvSpPr txBox="1"/>
          <p:nvPr/>
        </p:nvSpPr>
        <p:spPr>
          <a:xfrm>
            <a:off x="1284757" y="5920957"/>
            <a:ext cx="98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SIGINT</a:t>
            </a:r>
          </a:p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HUMINT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266A74-4BFD-7E8C-F59E-286B6EDA353E}"/>
              </a:ext>
            </a:extLst>
          </p:cNvPr>
          <p:cNvSpPr txBox="1"/>
          <p:nvPr/>
        </p:nvSpPr>
        <p:spPr>
          <a:xfrm>
            <a:off x="2361597" y="6019028"/>
            <a:ext cx="606131" cy="3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BB2F60-D8E4-35DB-D3EF-29D124FEBCA1}"/>
              </a:ext>
            </a:extLst>
          </p:cNvPr>
          <p:cNvSpPr txBox="1"/>
          <p:nvPr/>
        </p:nvSpPr>
        <p:spPr>
          <a:xfrm>
            <a:off x="3028661" y="2730692"/>
            <a:ext cx="197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C72CCF-AEAB-93C0-0347-52ED2CE0E53F}"/>
              </a:ext>
            </a:extLst>
          </p:cNvPr>
          <p:cNvSpPr txBox="1"/>
          <p:nvPr/>
        </p:nvSpPr>
        <p:spPr>
          <a:xfrm>
            <a:off x="3009078" y="4758534"/>
            <a:ext cx="200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82"/>
                </a:solidFill>
                <a:latin typeface="Arial"/>
              </a:rPr>
              <a:t>Qualified teams, Average time to arrive, Average time to complete, Location of installed equipment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4872A5-67CA-1F1E-E35E-C7EE94873201}"/>
              </a:ext>
            </a:extLst>
          </p:cNvPr>
          <p:cNvSpPr txBox="1"/>
          <p:nvPr/>
        </p:nvSpPr>
        <p:spPr>
          <a:xfrm>
            <a:off x="3051042" y="6007254"/>
            <a:ext cx="1980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498FAD-0FB0-C82F-2262-962CBA699FB9}"/>
              </a:ext>
            </a:extLst>
          </p:cNvPr>
          <p:cNvSpPr txBox="1"/>
          <p:nvPr/>
        </p:nvSpPr>
        <p:spPr>
          <a:xfrm>
            <a:off x="1328124" y="5023681"/>
            <a:ext cx="892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82"/>
                </a:solidFill>
                <a:latin typeface="Arial"/>
              </a:rPr>
              <a:t>HUMINT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27AE16-D431-FC20-4515-607D9B9B03C1}"/>
              </a:ext>
            </a:extLst>
          </p:cNvPr>
          <p:cNvSpPr txBox="1"/>
          <p:nvPr/>
        </p:nvSpPr>
        <p:spPr>
          <a:xfrm>
            <a:off x="5111053" y="197851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F6FCB-4B01-65EE-E8CE-8924FFBDB4D0}"/>
              </a:ext>
            </a:extLst>
          </p:cNvPr>
          <p:cNvSpPr txBox="1"/>
          <p:nvPr/>
        </p:nvSpPr>
        <p:spPr>
          <a:xfrm>
            <a:off x="5111053" y="274524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3C1B5-AF77-8665-B246-7D64D4278534}"/>
              </a:ext>
            </a:extLst>
          </p:cNvPr>
          <p:cNvSpPr txBox="1"/>
          <p:nvPr/>
        </p:nvSpPr>
        <p:spPr>
          <a:xfrm>
            <a:off x="5111053" y="3450537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2515F2-8281-EF54-D472-14A73A95527F}"/>
              </a:ext>
            </a:extLst>
          </p:cNvPr>
          <p:cNvSpPr txBox="1"/>
          <p:nvPr/>
        </p:nvSpPr>
        <p:spPr>
          <a:xfrm>
            <a:off x="5111053" y="4081701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BAB925-3800-A659-E230-B722B76E8253}"/>
              </a:ext>
            </a:extLst>
          </p:cNvPr>
          <p:cNvSpPr txBox="1"/>
          <p:nvPr/>
        </p:nvSpPr>
        <p:spPr>
          <a:xfrm>
            <a:off x="5121686" y="5001713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F94E72-5B6D-54AD-B190-8E915857A551}"/>
              </a:ext>
            </a:extLst>
          </p:cNvPr>
          <p:cNvSpPr txBox="1"/>
          <p:nvPr/>
        </p:nvSpPr>
        <p:spPr>
          <a:xfrm>
            <a:off x="5123753" y="6001475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7412B8-FC64-4F9A-5709-7B270AF59192}"/>
              </a:ext>
            </a:extLst>
          </p:cNvPr>
          <p:cNvSpPr txBox="1"/>
          <p:nvPr/>
        </p:nvSpPr>
        <p:spPr>
          <a:xfrm>
            <a:off x="5798920" y="197851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A8D568-77D2-8058-EE2E-0BD1CC61F2D3}"/>
              </a:ext>
            </a:extLst>
          </p:cNvPr>
          <p:cNvSpPr txBox="1"/>
          <p:nvPr/>
        </p:nvSpPr>
        <p:spPr>
          <a:xfrm>
            <a:off x="5796853" y="2745240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BAB7A5-BBE8-EFCF-6C8B-7DD4C0C4111E}"/>
              </a:ext>
            </a:extLst>
          </p:cNvPr>
          <p:cNvSpPr txBox="1"/>
          <p:nvPr/>
        </p:nvSpPr>
        <p:spPr>
          <a:xfrm>
            <a:off x="5809553" y="3439904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C335E2-9F44-C2F0-6000-098EF04460A2}"/>
              </a:ext>
            </a:extLst>
          </p:cNvPr>
          <p:cNvSpPr txBox="1"/>
          <p:nvPr/>
        </p:nvSpPr>
        <p:spPr>
          <a:xfrm>
            <a:off x="5809553" y="4081701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BBAEBF-F199-2384-FF40-CA8C18BECFBB}"/>
              </a:ext>
            </a:extLst>
          </p:cNvPr>
          <p:cNvSpPr txBox="1"/>
          <p:nvPr/>
        </p:nvSpPr>
        <p:spPr>
          <a:xfrm>
            <a:off x="5809553" y="5001713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A8AEC-1B53-F188-81B9-7F000440855E}"/>
              </a:ext>
            </a:extLst>
          </p:cNvPr>
          <p:cNvSpPr txBox="1"/>
          <p:nvPr/>
        </p:nvSpPr>
        <p:spPr>
          <a:xfrm>
            <a:off x="5820186" y="6012107"/>
            <a:ext cx="606131" cy="34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82"/>
                </a:solidFill>
                <a:latin typeface="Arial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35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F493EB17FB14192FACAF699E836BD" ma:contentTypeVersion="8" ma:contentTypeDescription="Create a new document." ma:contentTypeScope="" ma:versionID="0a82356c0705bf86d39224f82b079466">
  <xsd:schema xmlns:xsd="http://www.w3.org/2001/XMLSchema" xmlns:xs="http://www.w3.org/2001/XMLSchema" xmlns:p="http://schemas.microsoft.com/office/2006/metadata/properties" xmlns:ns1="http://schemas.microsoft.com/sharepoint/v3" xmlns:ns2="a3c2bdc4-0925-4154-8b49-51161889a7a4" xmlns:ns3="d550b3bb-9e72-4296-a540-bb79c962fd9c" targetNamespace="http://schemas.microsoft.com/office/2006/metadata/properties" ma:root="true" ma:fieldsID="2f8aa3de1cabb4b45aeac1a011e17920" ns1:_="" ns2:_="" ns3:_="">
    <xsd:import namespace="http://schemas.microsoft.com/sharepoint/v3"/>
    <xsd:import namespace="a3c2bdc4-0925-4154-8b49-51161889a7a4"/>
    <xsd:import namespace="d550b3bb-9e72-4296-a540-bb79c962f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2bdc4-0925-4154-8b49-51161889a7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0b3bb-9e72-4296-a540-bb79c962f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1EEEC9-F2D7-40B9-B76B-40FB5AB60FDF}"/>
</file>

<file path=customXml/itemProps2.xml><?xml version="1.0" encoding="utf-8"?>
<ds:datastoreItem xmlns:ds="http://schemas.openxmlformats.org/officeDocument/2006/customXml" ds:itemID="{B36D84B1-EF7D-41A0-89B8-D633492179EA}"/>
</file>

<file path=customXml/itemProps3.xml><?xml version="1.0" encoding="utf-8"?>
<ds:datastoreItem xmlns:ds="http://schemas.openxmlformats.org/officeDocument/2006/customXml" ds:itemID="{EEE816A1-8A4D-4B8A-99F5-3EB56954127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2738</Words>
  <Application>Microsoft Office PowerPoint</Application>
  <PresentationFormat>On-screen Show (4:3)</PresentationFormat>
  <Paragraphs>681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 Nuclear Test Scenario</vt:lpstr>
      <vt:lpstr>India Nuclear Test Scenario</vt:lpstr>
      <vt:lpstr>India Nuclear Test Scenario</vt:lpstr>
      <vt:lpstr>India Nuclear Test Scenario</vt:lpstr>
      <vt:lpstr>India Nuclear Test Scenario</vt:lpstr>
      <vt:lpstr>India Nuclear Test Scenario</vt:lpstr>
      <vt:lpstr>India Nuclear Test Scenario</vt:lpstr>
      <vt:lpstr>India Nuclear Test Scenario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Wolf, Charles A CIV (USA)</dc:creator>
  <cp:lastModifiedBy>Wolf, Charles A CIV (USA)</cp:lastModifiedBy>
  <cp:revision>2</cp:revision>
  <dcterms:created xsi:type="dcterms:W3CDTF">2025-12-29T13:08:51Z</dcterms:created>
  <dcterms:modified xsi:type="dcterms:W3CDTF">2026-01-09T19:50:52Z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0x010100AE9F493EB17FB14192FACAF699E836BD</vt:lpwstr>
  </property>
</Properties>
</file>